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853" r:id="rId2"/>
    <p:sldId id="1029" r:id="rId3"/>
    <p:sldId id="980" r:id="rId4"/>
    <p:sldId id="981" r:id="rId5"/>
    <p:sldId id="982" r:id="rId6"/>
    <p:sldId id="983" r:id="rId7"/>
    <p:sldId id="984" r:id="rId8"/>
    <p:sldId id="1021" r:id="rId9"/>
    <p:sldId id="985" r:id="rId10"/>
    <p:sldId id="1027" r:id="rId11"/>
    <p:sldId id="986" r:id="rId12"/>
    <p:sldId id="987" r:id="rId13"/>
    <p:sldId id="988" r:id="rId14"/>
    <p:sldId id="989" r:id="rId15"/>
    <p:sldId id="990" r:id="rId16"/>
    <p:sldId id="991" r:id="rId17"/>
    <p:sldId id="992" r:id="rId18"/>
    <p:sldId id="1023" r:id="rId19"/>
    <p:sldId id="1024" r:id="rId20"/>
    <p:sldId id="1025" r:id="rId21"/>
    <p:sldId id="1026" r:id="rId22"/>
    <p:sldId id="993" r:id="rId23"/>
    <p:sldId id="994" r:id="rId24"/>
    <p:sldId id="995" r:id="rId25"/>
    <p:sldId id="1028" r:id="rId26"/>
    <p:sldId id="996" r:id="rId27"/>
    <p:sldId id="997" r:id="rId28"/>
    <p:sldId id="998" r:id="rId29"/>
    <p:sldId id="999" r:id="rId30"/>
    <p:sldId id="1000" r:id="rId31"/>
    <p:sldId id="1001" r:id="rId32"/>
    <p:sldId id="1002" r:id="rId33"/>
    <p:sldId id="1003" r:id="rId34"/>
    <p:sldId id="1004" r:id="rId35"/>
    <p:sldId id="1005" r:id="rId36"/>
    <p:sldId id="1007" r:id="rId37"/>
    <p:sldId id="1006" r:id="rId38"/>
    <p:sldId id="1013" r:id="rId39"/>
    <p:sldId id="1017" r:id="rId40"/>
    <p:sldId id="1018" r:id="rId41"/>
    <p:sldId id="1019" r:id="rId42"/>
    <p:sldId id="1020" r:id="rId43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9900"/>
    <a:srgbClr val="FFFF99"/>
    <a:srgbClr val="FFFF66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 varScale="1">
        <p:scale>
          <a:sx n="105" d="100"/>
          <a:sy n="105" d="100"/>
        </p:scale>
        <p:origin x="-19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0" y="6553200"/>
            <a:ext cx="21771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analoger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Verstärker mit zwei Stufen</a:t>
            </a:r>
            <a:br>
              <a:rPr lang="de-DE" altLang="de-DE" dirty="0" smtClean="0"/>
            </a:br>
            <a:r>
              <a:rPr lang="de-DE" altLang="de-DE" dirty="0" smtClean="0"/>
              <a:t>Ausgangsstufen</a:t>
            </a:r>
            <a:br>
              <a:rPr lang="de-DE" altLang="de-DE" dirty="0" smtClean="0"/>
            </a:br>
            <a:r>
              <a:rPr lang="de-DE" altLang="de-DE" dirty="0" smtClean="0"/>
              <a:t>Source-Follower, Common-Source</a:t>
            </a:r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Verstärker mit zwei Stufen</a:t>
            </a:r>
            <a:br>
              <a:rPr lang="de-DE" altLang="de-DE" dirty="0" smtClean="0"/>
            </a:br>
            <a:r>
              <a:rPr lang="de-DE" altLang="de-DE" dirty="0" smtClean="0"/>
              <a:t>Source-Follower als Ausgangsstufe</a:t>
            </a:r>
          </a:p>
        </p:txBody>
      </p:sp>
    </p:spTree>
    <p:extLst>
      <p:ext uri="{BB962C8B-B14F-4D97-AF65-F5344CB8AC3E}">
        <p14:creationId xmlns:p14="http://schemas.microsoft.com/office/powerpoint/2010/main" val="56283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11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Verstärker mit Ausgangsstufe</a:t>
            </a:r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sz="1600" dirty="0" smtClean="0"/>
              <a:t>Nichtinvertierender Verstärker (</a:t>
            </a:r>
            <a:r>
              <a:rPr lang="de-DE" sz="1600" dirty="0" err="1" smtClean="0"/>
              <a:t>Buffer</a:t>
            </a:r>
            <a:r>
              <a:rPr lang="de-DE" sz="1600" dirty="0" smtClean="0"/>
              <a:t>) als Ausgangsstufe</a:t>
            </a:r>
          </a:p>
          <a:p>
            <a:r>
              <a:rPr lang="de-DE" sz="1600" dirty="0"/>
              <a:t>G</a:t>
            </a:r>
            <a:r>
              <a:rPr lang="de-DE" sz="1600" dirty="0" smtClean="0"/>
              <a:t>roße </a:t>
            </a:r>
            <a:r>
              <a:rPr lang="de-DE" sz="1600" dirty="0"/>
              <a:t>Eingangsimpedanz </a:t>
            </a:r>
            <a:r>
              <a:rPr lang="de-DE" sz="1600" dirty="0" smtClean="0"/>
              <a:t>Zin2 und kleine </a:t>
            </a:r>
            <a:r>
              <a:rPr lang="de-DE" sz="1600" dirty="0"/>
              <a:t>Ausgangsimpedanz </a:t>
            </a:r>
            <a:r>
              <a:rPr lang="de-DE" sz="1600" dirty="0" smtClean="0"/>
              <a:t>Zout2</a:t>
            </a:r>
          </a:p>
          <a:p>
            <a:r>
              <a:rPr lang="de-DE" sz="1600" dirty="0" smtClean="0"/>
              <a:t>Schneller, </a:t>
            </a:r>
            <a:r>
              <a:rPr lang="de-DE" sz="1600" dirty="0" err="1" smtClean="0"/>
              <a:t>Rout</a:t>
            </a:r>
            <a:r>
              <a:rPr lang="de-DE" sz="1600" dirty="0" smtClean="0"/>
              <a:t> klein</a:t>
            </a:r>
          </a:p>
        </p:txBody>
      </p:sp>
      <p:sp>
        <p:nvSpPr>
          <p:cNvPr id="101" name="AutoShape 2"/>
          <p:cNvSpPr>
            <a:spLocks noChangeArrowheads="1"/>
          </p:cNvSpPr>
          <p:nvPr/>
        </p:nvSpPr>
        <p:spPr bwMode="auto">
          <a:xfrm rot="5400000">
            <a:off x="5442744" y="2610644"/>
            <a:ext cx="863600" cy="1008062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02" name="Text Box 3"/>
          <p:cNvSpPr txBox="1">
            <a:spLocks noChangeArrowheads="1"/>
          </p:cNvSpPr>
          <p:nvPr/>
        </p:nvSpPr>
        <p:spPr bwMode="auto">
          <a:xfrm>
            <a:off x="5435600" y="2754313"/>
            <a:ext cx="295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103" name="Text Box 4"/>
          <p:cNvSpPr txBox="1">
            <a:spLocks noChangeArrowheads="1"/>
          </p:cNvSpPr>
          <p:nvPr/>
        </p:nvSpPr>
        <p:spPr bwMode="auto">
          <a:xfrm>
            <a:off x="5441950" y="3187700"/>
            <a:ext cx="239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</a:t>
            </a:r>
          </a:p>
        </p:txBody>
      </p:sp>
      <p:sp>
        <p:nvSpPr>
          <p:cNvPr id="104" name="Text Box 5"/>
          <p:cNvSpPr txBox="1">
            <a:spLocks noChangeArrowheads="1"/>
          </p:cNvSpPr>
          <p:nvPr/>
        </p:nvSpPr>
        <p:spPr bwMode="auto">
          <a:xfrm>
            <a:off x="5990033" y="3259138"/>
            <a:ext cx="54213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A</a:t>
            </a:r>
            <a:r>
              <a:rPr lang="de-DE" altLang="de-DE" baseline="-25000" dirty="0" smtClean="0"/>
              <a:t>2</a:t>
            </a:r>
            <a:r>
              <a:rPr lang="de-DE" altLang="de-DE" dirty="0" smtClean="0"/>
              <a:t>U</a:t>
            </a:r>
            <a:r>
              <a:rPr lang="de-DE" altLang="de-DE" baseline="-25000" dirty="0" smtClean="0"/>
              <a:t>IN</a:t>
            </a:r>
            <a:endParaRPr lang="de-DE" altLang="de-DE" baseline="-25000" dirty="0"/>
          </a:p>
        </p:txBody>
      </p:sp>
      <p:sp>
        <p:nvSpPr>
          <p:cNvPr id="105" name="Text Box 6"/>
          <p:cNvSpPr txBox="1">
            <a:spLocks noChangeArrowheads="1"/>
          </p:cNvSpPr>
          <p:nvPr/>
        </p:nvSpPr>
        <p:spPr bwMode="auto">
          <a:xfrm>
            <a:off x="5659438" y="2971800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grpSp>
        <p:nvGrpSpPr>
          <p:cNvPr id="106" name="Group 7"/>
          <p:cNvGrpSpPr>
            <a:grpSpLocks/>
          </p:cNvGrpSpPr>
          <p:nvPr/>
        </p:nvGrpSpPr>
        <p:grpSpPr bwMode="auto">
          <a:xfrm>
            <a:off x="5802313" y="3043238"/>
            <a:ext cx="550862" cy="503237"/>
            <a:chOff x="2291" y="2523"/>
            <a:chExt cx="998" cy="1045"/>
          </a:xfrm>
        </p:grpSpPr>
        <p:grpSp>
          <p:nvGrpSpPr>
            <p:cNvPr id="107" name="Group 8"/>
            <p:cNvGrpSpPr>
              <a:grpSpLocks/>
            </p:cNvGrpSpPr>
            <p:nvPr/>
          </p:nvGrpSpPr>
          <p:grpSpPr bwMode="auto">
            <a:xfrm>
              <a:off x="2517" y="2795"/>
              <a:ext cx="228" cy="499"/>
              <a:chOff x="2109" y="1616"/>
              <a:chExt cx="227" cy="452"/>
            </a:xfrm>
          </p:grpSpPr>
          <p:sp>
            <p:nvSpPr>
              <p:cNvPr id="122" name="Line 9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23" name="Line 10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108" name="Group 11"/>
            <p:cNvGrpSpPr>
              <a:grpSpLocks/>
            </p:cNvGrpSpPr>
            <p:nvPr/>
          </p:nvGrpSpPr>
          <p:grpSpPr bwMode="auto">
            <a:xfrm flipH="1">
              <a:off x="2291" y="2795"/>
              <a:ext cx="227" cy="499"/>
              <a:chOff x="2109" y="1616"/>
              <a:chExt cx="227" cy="452"/>
            </a:xfrm>
          </p:grpSpPr>
          <p:sp>
            <p:nvSpPr>
              <p:cNvPr id="119" name="Line 12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21" name="Line 13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109" name="Line 14"/>
            <p:cNvSpPr>
              <a:spLocks noChangeShapeType="1"/>
            </p:cNvSpPr>
            <p:nvPr/>
          </p:nvSpPr>
          <p:spPr bwMode="auto">
            <a:xfrm flipH="1">
              <a:off x="2517" y="2660"/>
              <a:ext cx="1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0" name="Line 15"/>
            <p:cNvSpPr>
              <a:spLocks noChangeShapeType="1"/>
            </p:cNvSpPr>
            <p:nvPr/>
          </p:nvSpPr>
          <p:spPr bwMode="auto">
            <a:xfrm>
              <a:off x="2518" y="329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1" name="Line 16"/>
            <p:cNvSpPr>
              <a:spLocks noChangeShapeType="1"/>
            </p:cNvSpPr>
            <p:nvPr/>
          </p:nvSpPr>
          <p:spPr bwMode="auto">
            <a:xfrm>
              <a:off x="2518" y="2660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112" name="Group 17"/>
            <p:cNvGrpSpPr>
              <a:grpSpLocks/>
            </p:cNvGrpSpPr>
            <p:nvPr/>
          </p:nvGrpSpPr>
          <p:grpSpPr bwMode="auto">
            <a:xfrm rot="10800000">
              <a:off x="2609" y="2523"/>
              <a:ext cx="680" cy="273"/>
              <a:chOff x="1248" y="1071"/>
              <a:chExt cx="815" cy="273"/>
            </a:xfrm>
          </p:grpSpPr>
          <p:sp>
            <p:nvSpPr>
              <p:cNvPr id="114" name="Line 18"/>
              <p:cNvSpPr>
                <a:spLocks noChangeShapeType="1"/>
              </p:cNvSpPr>
              <p:nvPr/>
            </p:nvSpPr>
            <p:spPr bwMode="auto">
              <a:xfrm>
                <a:off x="1248" y="1208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15" name="Line 19"/>
              <p:cNvSpPr>
                <a:spLocks noChangeShapeType="1"/>
              </p:cNvSpPr>
              <p:nvPr/>
            </p:nvSpPr>
            <p:spPr bwMode="auto">
              <a:xfrm flipV="1">
                <a:off x="1519" y="1071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16" name="Line 20"/>
              <p:cNvSpPr>
                <a:spLocks noChangeShapeType="1"/>
              </p:cNvSpPr>
              <p:nvPr/>
            </p:nvSpPr>
            <p:spPr bwMode="auto">
              <a:xfrm>
                <a:off x="1611" y="1072"/>
                <a:ext cx="9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17" name="Line 21"/>
              <p:cNvSpPr>
                <a:spLocks noChangeShapeType="1"/>
              </p:cNvSpPr>
              <p:nvPr/>
            </p:nvSpPr>
            <p:spPr bwMode="auto">
              <a:xfrm flipV="1">
                <a:off x="1701" y="1207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18" name="Line 22"/>
              <p:cNvSpPr>
                <a:spLocks noChangeShapeType="1"/>
              </p:cNvSpPr>
              <p:nvPr/>
            </p:nvSpPr>
            <p:spPr bwMode="auto">
              <a:xfrm>
                <a:off x="1791" y="1207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113" name="AutoShape 23"/>
            <p:cNvSpPr>
              <a:spLocks noChangeArrowheads="1"/>
            </p:cNvSpPr>
            <p:nvPr/>
          </p:nvSpPr>
          <p:spPr bwMode="auto">
            <a:xfrm rot="10800000">
              <a:off x="2428" y="3476"/>
              <a:ext cx="182" cy="92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124" name="Text Box 24"/>
          <p:cNvSpPr txBox="1">
            <a:spLocks noChangeArrowheads="1"/>
          </p:cNvSpPr>
          <p:nvPr/>
        </p:nvSpPr>
        <p:spPr bwMode="auto">
          <a:xfrm>
            <a:off x="6232990" y="2827338"/>
            <a:ext cx="48167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R</a:t>
            </a:r>
            <a:r>
              <a:rPr lang="de-DE" altLang="de-DE" baseline="-25000" dirty="0" smtClean="0"/>
              <a:t>out2</a:t>
            </a:r>
            <a:endParaRPr lang="de-DE" altLang="de-DE" baseline="-25000" dirty="0"/>
          </a:p>
        </p:txBody>
      </p:sp>
      <p:sp>
        <p:nvSpPr>
          <p:cNvPr id="125" name="Line 29"/>
          <p:cNvSpPr>
            <a:spLocks noChangeShapeType="1"/>
          </p:cNvSpPr>
          <p:nvPr/>
        </p:nvSpPr>
        <p:spPr bwMode="auto">
          <a:xfrm>
            <a:off x="6378575" y="31146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" name="Line 38"/>
          <p:cNvSpPr>
            <a:spLocks noChangeShapeType="1"/>
          </p:cNvSpPr>
          <p:nvPr/>
        </p:nvSpPr>
        <p:spPr bwMode="auto">
          <a:xfrm>
            <a:off x="6810375" y="3114675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5" name="Line 46"/>
          <p:cNvSpPr>
            <a:spLocks noChangeShapeType="1"/>
          </p:cNvSpPr>
          <p:nvPr/>
        </p:nvSpPr>
        <p:spPr bwMode="auto">
          <a:xfrm flipH="1">
            <a:off x="4876800" y="4038600"/>
            <a:ext cx="193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" name="Line 55"/>
          <p:cNvSpPr>
            <a:spLocks noChangeShapeType="1"/>
          </p:cNvSpPr>
          <p:nvPr/>
        </p:nvSpPr>
        <p:spPr bwMode="auto">
          <a:xfrm>
            <a:off x="6738938" y="311467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1" name="Line 61"/>
          <p:cNvSpPr>
            <a:spLocks noChangeShapeType="1"/>
          </p:cNvSpPr>
          <p:nvPr/>
        </p:nvSpPr>
        <p:spPr bwMode="auto">
          <a:xfrm>
            <a:off x="4867275" y="3352800"/>
            <a:ext cx="619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" name="Line 62"/>
          <p:cNvSpPr>
            <a:spLocks noChangeShapeType="1"/>
          </p:cNvSpPr>
          <p:nvPr/>
        </p:nvSpPr>
        <p:spPr bwMode="auto">
          <a:xfrm>
            <a:off x="3429000" y="2895600"/>
            <a:ext cx="201453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1" name="Line 38"/>
          <p:cNvSpPr>
            <a:spLocks noChangeShapeType="1"/>
          </p:cNvSpPr>
          <p:nvPr/>
        </p:nvSpPr>
        <p:spPr bwMode="auto">
          <a:xfrm>
            <a:off x="4876800" y="3352801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2" name="Ellipse 151"/>
          <p:cNvSpPr/>
          <p:nvPr/>
        </p:nvSpPr>
        <p:spPr bwMode="auto">
          <a:xfrm>
            <a:off x="3048000" y="3048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3" name="Ellipse 152"/>
          <p:cNvSpPr/>
          <p:nvPr/>
        </p:nvSpPr>
        <p:spPr bwMode="auto">
          <a:xfrm>
            <a:off x="3048000" y="3200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4" name="Gerade Verbindung 153"/>
          <p:cNvCxnSpPr>
            <a:stCxn id="153" idx="4"/>
          </p:cNvCxnSpPr>
          <p:nvPr/>
        </p:nvCxnSpPr>
        <p:spPr bwMode="auto">
          <a:xfrm>
            <a:off x="3200400" y="3505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3200400" y="2895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3200400" y="2895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7" name="Gruppieren 156"/>
          <p:cNvGrpSpPr/>
          <p:nvPr/>
        </p:nvGrpSpPr>
        <p:grpSpPr>
          <a:xfrm>
            <a:off x="3886200" y="2895600"/>
            <a:ext cx="152400" cy="762000"/>
            <a:chOff x="6705600" y="4648200"/>
            <a:chExt cx="152400" cy="762000"/>
          </a:xfrm>
        </p:grpSpPr>
        <p:cxnSp>
          <p:nvCxnSpPr>
            <p:cNvPr id="158" name="Gerade Verbindung 15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9" name="Rechteck 15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0" name="Gerade Verbindung 15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1" name="Gerade Verbindung mit Pfeil 160"/>
          <p:cNvCxnSpPr/>
          <p:nvPr/>
        </p:nvCxnSpPr>
        <p:spPr bwMode="auto">
          <a:xfrm>
            <a:off x="3392892" y="2819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mit Pfeil 161"/>
          <p:cNvCxnSpPr>
            <a:endCxn id="152" idx="0"/>
          </p:cNvCxnSpPr>
          <p:nvPr/>
        </p:nvCxnSpPr>
        <p:spPr bwMode="auto">
          <a:xfrm>
            <a:off x="3200400" y="28956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Line 55"/>
          <p:cNvSpPr>
            <a:spLocks noChangeShapeType="1"/>
          </p:cNvSpPr>
          <p:nvPr/>
        </p:nvSpPr>
        <p:spPr bwMode="auto">
          <a:xfrm>
            <a:off x="2971801" y="3657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" name="Line 55"/>
          <p:cNvSpPr>
            <a:spLocks noChangeShapeType="1"/>
          </p:cNvSpPr>
          <p:nvPr/>
        </p:nvSpPr>
        <p:spPr bwMode="auto">
          <a:xfrm>
            <a:off x="3733800" y="3657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6" name="Textfeld 119"/>
          <p:cNvSpPr txBox="1"/>
          <p:nvPr/>
        </p:nvSpPr>
        <p:spPr>
          <a:xfrm>
            <a:off x="3824352" y="33806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Rout1</a:t>
            </a:r>
            <a:endParaRPr lang="de-DE" dirty="0"/>
          </a:p>
        </p:txBody>
      </p:sp>
      <p:sp>
        <p:nvSpPr>
          <p:cNvPr id="167" name="Textfeld 137"/>
          <p:cNvSpPr txBox="1"/>
          <p:nvPr/>
        </p:nvSpPr>
        <p:spPr>
          <a:xfrm>
            <a:off x="3048000" y="2514600"/>
            <a:ext cx="800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+/-</a:t>
            </a:r>
            <a:r>
              <a:rPr lang="de-DE" dirty="0" err="1" smtClean="0"/>
              <a:t>gmVin</a:t>
            </a:r>
            <a:endParaRPr lang="de-DE" dirty="0"/>
          </a:p>
        </p:txBody>
      </p:sp>
      <p:sp>
        <p:nvSpPr>
          <p:cNvPr id="168" name="Ellipse 167"/>
          <p:cNvSpPr/>
          <p:nvPr/>
        </p:nvSpPr>
        <p:spPr bwMode="auto">
          <a:xfrm>
            <a:off x="1447800" y="3200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9" name="Gerade Verbindung 168"/>
          <p:cNvCxnSpPr>
            <a:endCxn id="168" idx="0"/>
          </p:cNvCxnSpPr>
          <p:nvPr/>
        </p:nvCxnSpPr>
        <p:spPr bwMode="auto">
          <a:xfrm>
            <a:off x="1600200" y="2895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1600200" y="3505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1447800" y="3657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171"/>
          <p:cNvSpPr txBox="1"/>
          <p:nvPr/>
        </p:nvSpPr>
        <p:spPr>
          <a:xfrm>
            <a:off x="2286000" y="28956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73" name="Textfeld 172"/>
          <p:cNvSpPr txBox="1"/>
          <p:nvPr/>
        </p:nvSpPr>
        <p:spPr>
          <a:xfrm>
            <a:off x="2305236" y="33528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74" name="Gerade Verbindung 173"/>
          <p:cNvCxnSpPr/>
          <p:nvPr/>
        </p:nvCxnSpPr>
        <p:spPr bwMode="auto">
          <a:xfrm flipV="1">
            <a:off x="6934200" y="19812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3048000" y="1981200"/>
            <a:ext cx="388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 flipH="1">
            <a:off x="2286000" y="1981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7" name="Gruppieren 176"/>
          <p:cNvGrpSpPr/>
          <p:nvPr/>
        </p:nvGrpSpPr>
        <p:grpSpPr>
          <a:xfrm rot="16200000">
            <a:off x="2743199" y="1600199"/>
            <a:ext cx="457200" cy="762002"/>
            <a:chOff x="4876800" y="1828799"/>
            <a:chExt cx="457200" cy="685801"/>
          </a:xfrm>
        </p:grpSpPr>
        <p:cxnSp>
          <p:nvCxnSpPr>
            <p:cNvPr id="178" name="Gerade Verbindung 177"/>
            <p:cNvCxnSpPr/>
            <p:nvPr/>
          </p:nvCxnSpPr>
          <p:spPr bwMode="auto">
            <a:xfrm rot="5400000">
              <a:off x="5071108" y="1863091"/>
              <a:ext cx="68583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0" name="Gerade Verbindung 179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1" name="Gerade Verbindung 180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2" name="Gruppieren 181"/>
          <p:cNvGrpSpPr/>
          <p:nvPr/>
        </p:nvGrpSpPr>
        <p:grpSpPr>
          <a:xfrm rot="16200000">
            <a:off x="1752601" y="2514599"/>
            <a:ext cx="457200" cy="762001"/>
            <a:chOff x="4876800" y="1828800"/>
            <a:chExt cx="457200" cy="685800"/>
          </a:xfrm>
        </p:grpSpPr>
        <p:cxnSp>
          <p:nvCxnSpPr>
            <p:cNvPr id="183" name="Gerade Verbindung 182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Gerade Verbindung 183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5" name="Gerade Verbindung 184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6" name="Gerade Verbindung 185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87" name="Gerade Verbindung 186"/>
          <p:cNvCxnSpPr/>
          <p:nvPr/>
        </p:nvCxnSpPr>
        <p:spPr bwMode="auto">
          <a:xfrm flipV="1">
            <a:off x="2286000" y="1981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Textfeld 137"/>
          <p:cNvSpPr txBox="1"/>
          <p:nvPr/>
        </p:nvSpPr>
        <p:spPr>
          <a:xfrm>
            <a:off x="1600200" y="2667000"/>
            <a:ext cx="4138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90" name="Textfeld 136"/>
          <p:cNvSpPr txBox="1"/>
          <p:nvPr/>
        </p:nvSpPr>
        <p:spPr>
          <a:xfrm>
            <a:off x="2263876" y="2667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94" name="Textfeld 136"/>
          <p:cNvSpPr txBox="1"/>
          <p:nvPr/>
        </p:nvSpPr>
        <p:spPr>
          <a:xfrm>
            <a:off x="6858000" y="2895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95" name="Textfeld 137"/>
          <p:cNvSpPr txBox="1"/>
          <p:nvPr/>
        </p:nvSpPr>
        <p:spPr>
          <a:xfrm>
            <a:off x="2548286" y="17526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7924800" y="3429000"/>
            <a:ext cx="152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3"/>
          <p:cNvCxnSpPr/>
          <p:nvPr/>
        </p:nvCxnSpPr>
        <p:spPr bwMode="auto">
          <a:xfrm>
            <a:off x="80010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4724400" y="2743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119"/>
          <p:cNvSpPr txBox="1"/>
          <p:nvPr/>
        </p:nvSpPr>
        <p:spPr>
          <a:xfrm>
            <a:off x="4551104" y="2514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Zin2</a:t>
            </a:r>
            <a:endParaRPr lang="de-DE" dirty="0"/>
          </a:p>
        </p:txBody>
      </p:sp>
      <p:cxnSp>
        <p:nvCxnSpPr>
          <p:cNvPr id="79" name="Gerade Verbindung mit Pfeil 78"/>
          <p:cNvCxnSpPr/>
          <p:nvPr/>
        </p:nvCxnSpPr>
        <p:spPr bwMode="auto">
          <a:xfrm rot="10800000">
            <a:off x="6172200" y="2743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feld 119"/>
          <p:cNvSpPr txBox="1"/>
          <p:nvPr/>
        </p:nvSpPr>
        <p:spPr>
          <a:xfrm>
            <a:off x="6277312" y="25146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Zout2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637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12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Sourcefolger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altLang="de-DE" sz="1600" dirty="0" err="1" smtClean="0"/>
              <a:t>Sourcefolger</a:t>
            </a:r>
            <a:r>
              <a:rPr lang="de-DE" altLang="de-DE" sz="1600" dirty="0" smtClean="0"/>
              <a:t> (Common Drain)</a:t>
            </a:r>
            <a:endParaRPr lang="de-DE" dirty="0"/>
          </a:p>
        </p:txBody>
      </p:sp>
      <p:sp>
        <p:nvSpPr>
          <p:cNvPr id="101" name="AutoShape 2"/>
          <p:cNvSpPr>
            <a:spLocks noChangeArrowheads="1"/>
          </p:cNvSpPr>
          <p:nvPr/>
        </p:nvSpPr>
        <p:spPr bwMode="auto">
          <a:xfrm rot="5400000">
            <a:off x="6357144" y="4591844"/>
            <a:ext cx="863600" cy="1008062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02" name="Text Box 3"/>
          <p:cNvSpPr txBox="1">
            <a:spLocks noChangeArrowheads="1"/>
          </p:cNvSpPr>
          <p:nvPr/>
        </p:nvSpPr>
        <p:spPr bwMode="auto">
          <a:xfrm>
            <a:off x="6350000" y="4735513"/>
            <a:ext cx="295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103" name="Text Box 4"/>
          <p:cNvSpPr txBox="1">
            <a:spLocks noChangeArrowheads="1"/>
          </p:cNvSpPr>
          <p:nvPr/>
        </p:nvSpPr>
        <p:spPr bwMode="auto">
          <a:xfrm>
            <a:off x="6356350" y="5168900"/>
            <a:ext cx="239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</a:t>
            </a:r>
          </a:p>
        </p:txBody>
      </p:sp>
      <p:sp>
        <p:nvSpPr>
          <p:cNvPr id="104" name="Text Box 5"/>
          <p:cNvSpPr txBox="1">
            <a:spLocks noChangeArrowheads="1"/>
          </p:cNvSpPr>
          <p:nvPr/>
        </p:nvSpPr>
        <p:spPr bwMode="auto">
          <a:xfrm>
            <a:off x="6842362" y="5240338"/>
            <a:ext cx="10062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A = </a:t>
            </a:r>
            <a:r>
              <a:rPr lang="de-DE" altLang="de-DE" dirty="0" err="1" smtClean="0"/>
              <a:t>gm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rds</a:t>
            </a:r>
            <a:r>
              <a:rPr lang="de-DE" altLang="de-DE" dirty="0" smtClean="0"/>
              <a:t> </a:t>
            </a:r>
            <a:endParaRPr lang="de-DE" altLang="de-DE" baseline="-25000" dirty="0"/>
          </a:p>
        </p:txBody>
      </p:sp>
      <p:sp>
        <p:nvSpPr>
          <p:cNvPr id="105" name="Text Box 6"/>
          <p:cNvSpPr txBox="1">
            <a:spLocks noChangeArrowheads="1"/>
          </p:cNvSpPr>
          <p:nvPr/>
        </p:nvSpPr>
        <p:spPr bwMode="auto">
          <a:xfrm>
            <a:off x="6573838" y="4953000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grpSp>
        <p:nvGrpSpPr>
          <p:cNvPr id="106" name="Group 7"/>
          <p:cNvGrpSpPr>
            <a:grpSpLocks/>
          </p:cNvGrpSpPr>
          <p:nvPr/>
        </p:nvGrpSpPr>
        <p:grpSpPr bwMode="auto">
          <a:xfrm>
            <a:off x="6716713" y="5024438"/>
            <a:ext cx="550862" cy="503237"/>
            <a:chOff x="2291" y="2523"/>
            <a:chExt cx="998" cy="1045"/>
          </a:xfrm>
        </p:grpSpPr>
        <p:grpSp>
          <p:nvGrpSpPr>
            <p:cNvPr id="107" name="Group 8"/>
            <p:cNvGrpSpPr>
              <a:grpSpLocks/>
            </p:cNvGrpSpPr>
            <p:nvPr/>
          </p:nvGrpSpPr>
          <p:grpSpPr bwMode="auto">
            <a:xfrm>
              <a:off x="2517" y="2795"/>
              <a:ext cx="228" cy="499"/>
              <a:chOff x="2109" y="1616"/>
              <a:chExt cx="227" cy="452"/>
            </a:xfrm>
          </p:grpSpPr>
          <p:sp>
            <p:nvSpPr>
              <p:cNvPr id="122" name="Line 9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23" name="Line 10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108" name="Group 11"/>
            <p:cNvGrpSpPr>
              <a:grpSpLocks/>
            </p:cNvGrpSpPr>
            <p:nvPr/>
          </p:nvGrpSpPr>
          <p:grpSpPr bwMode="auto">
            <a:xfrm flipH="1">
              <a:off x="2291" y="2795"/>
              <a:ext cx="227" cy="499"/>
              <a:chOff x="2109" y="1616"/>
              <a:chExt cx="227" cy="452"/>
            </a:xfrm>
          </p:grpSpPr>
          <p:sp>
            <p:nvSpPr>
              <p:cNvPr id="119" name="Line 12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21" name="Line 13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109" name="Line 14"/>
            <p:cNvSpPr>
              <a:spLocks noChangeShapeType="1"/>
            </p:cNvSpPr>
            <p:nvPr/>
          </p:nvSpPr>
          <p:spPr bwMode="auto">
            <a:xfrm flipH="1">
              <a:off x="2517" y="2660"/>
              <a:ext cx="1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0" name="Line 15"/>
            <p:cNvSpPr>
              <a:spLocks noChangeShapeType="1"/>
            </p:cNvSpPr>
            <p:nvPr/>
          </p:nvSpPr>
          <p:spPr bwMode="auto">
            <a:xfrm>
              <a:off x="2518" y="329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1" name="Line 16"/>
            <p:cNvSpPr>
              <a:spLocks noChangeShapeType="1"/>
            </p:cNvSpPr>
            <p:nvPr/>
          </p:nvSpPr>
          <p:spPr bwMode="auto">
            <a:xfrm>
              <a:off x="2518" y="2660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112" name="Group 17"/>
            <p:cNvGrpSpPr>
              <a:grpSpLocks/>
            </p:cNvGrpSpPr>
            <p:nvPr/>
          </p:nvGrpSpPr>
          <p:grpSpPr bwMode="auto">
            <a:xfrm rot="10800000">
              <a:off x="2609" y="2523"/>
              <a:ext cx="680" cy="273"/>
              <a:chOff x="1248" y="1071"/>
              <a:chExt cx="815" cy="273"/>
            </a:xfrm>
          </p:grpSpPr>
          <p:sp>
            <p:nvSpPr>
              <p:cNvPr id="114" name="Line 18"/>
              <p:cNvSpPr>
                <a:spLocks noChangeShapeType="1"/>
              </p:cNvSpPr>
              <p:nvPr/>
            </p:nvSpPr>
            <p:spPr bwMode="auto">
              <a:xfrm>
                <a:off x="1248" y="1208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15" name="Line 19"/>
              <p:cNvSpPr>
                <a:spLocks noChangeShapeType="1"/>
              </p:cNvSpPr>
              <p:nvPr/>
            </p:nvSpPr>
            <p:spPr bwMode="auto">
              <a:xfrm flipV="1">
                <a:off x="1519" y="1071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16" name="Line 20"/>
              <p:cNvSpPr>
                <a:spLocks noChangeShapeType="1"/>
              </p:cNvSpPr>
              <p:nvPr/>
            </p:nvSpPr>
            <p:spPr bwMode="auto">
              <a:xfrm>
                <a:off x="1611" y="1072"/>
                <a:ext cx="9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17" name="Line 21"/>
              <p:cNvSpPr>
                <a:spLocks noChangeShapeType="1"/>
              </p:cNvSpPr>
              <p:nvPr/>
            </p:nvSpPr>
            <p:spPr bwMode="auto">
              <a:xfrm flipV="1">
                <a:off x="1701" y="1207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18" name="Line 22"/>
              <p:cNvSpPr>
                <a:spLocks noChangeShapeType="1"/>
              </p:cNvSpPr>
              <p:nvPr/>
            </p:nvSpPr>
            <p:spPr bwMode="auto">
              <a:xfrm>
                <a:off x="1791" y="1207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113" name="AutoShape 23"/>
            <p:cNvSpPr>
              <a:spLocks noChangeArrowheads="1"/>
            </p:cNvSpPr>
            <p:nvPr/>
          </p:nvSpPr>
          <p:spPr bwMode="auto">
            <a:xfrm rot="10800000">
              <a:off x="2428" y="3476"/>
              <a:ext cx="182" cy="92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124" name="Text Box 24"/>
          <p:cNvSpPr txBox="1">
            <a:spLocks noChangeArrowheads="1"/>
          </p:cNvSpPr>
          <p:nvPr/>
        </p:nvSpPr>
        <p:spPr bwMode="auto">
          <a:xfrm>
            <a:off x="6971670" y="4808538"/>
            <a:ext cx="8331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R</a:t>
            </a:r>
            <a:r>
              <a:rPr lang="de-DE" altLang="de-DE" baseline="-25000" dirty="0" smtClean="0"/>
              <a:t>OUT </a:t>
            </a:r>
            <a:r>
              <a:rPr lang="de-DE" altLang="de-DE" dirty="0" smtClean="0"/>
              <a:t>=</a:t>
            </a:r>
            <a:r>
              <a:rPr lang="de-DE" altLang="de-DE" dirty="0" err="1" smtClean="0"/>
              <a:t>rds</a:t>
            </a:r>
            <a:endParaRPr lang="de-DE" altLang="de-DE" dirty="0"/>
          </a:p>
        </p:txBody>
      </p:sp>
      <p:sp>
        <p:nvSpPr>
          <p:cNvPr id="125" name="Line 29"/>
          <p:cNvSpPr>
            <a:spLocks noChangeShapeType="1"/>
          </p:cNvSpPr>
          <p:nvPr/>
        </p:nvSpPr>
        <p:spPr bwMode="auto">
          <a:xfrm>
            <a:off x="7292975" y="50958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" name="Line 38"/>
          <p:cNvSpPr>
            <a:spLocks noChangeShapeType="1"/>
          </p:cNvSpPr>
          <p:nvPr/>
        </p:nvSpPr>
        <p:spPr bwMode="auto">
          <a:xfrm>
            <a:off x="7848600" y="5095875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5" name="Line 46"/>
          <p:cNvSpPr>
            <a:spLocks noChangeShapeType="1"/>
          </p:cNvSpPr>
          <p:nvPr/>
        </p:nvSpPr>
        <p:spPr bwMode="auto">
          <a:xfrm flipH="1">
            <a:off x="5791200" y="6019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" name="Line 55"/>
          <p:cNvSpPr>
            <a:spLocks noChangeShapeType="1"/>
          </p:cNvSpPr>
          <p:nvPr/>
        </p:nvSpPr>
        <p:spPr bwMode="auto">
          <a:xfrm>
            <a:off x="7653338" y="509587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1" name="Line 61"/>
          <p:cNvSpPr>
            <a:spLocks noChangeShapeType="1"/>
          </p:cNvSpPr>
          <p:nvPr/>
        </p:nvSpPr>
        <p:spPr bwMode="auto">
          <a:xfrm>
            <a:off x="5781675" y="5334000"/>
            <a:ext cx="619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" name="Line 62"/>
          <p:cNvSpPr>
            <a:spLocks noChangeShapeType="1"/>
          </p:cNvSpPr>
          <p:nvPr/>
        </p:nvSpPr>
        <p:spPr bwMode="auto">
          <a:xfrm>
            <a:off x="5867400" y="4876800"/>
            <a:ext cx="49053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1" name="Line 38"/>
          <p:cNvSpPr>
            <a:spLocks noChangeShapeType="1"/>
          </p:cNvSpPr>
          <p:nvPr/>
        </p:nvSpPr>
        <p:spPr bwMode="auto">
          <a:xfrm>
            <a:off x="5791200" y="5334001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72" name="Gruppieren 71"/>
          <p:cNvGrpSpPr/>
          <p:nvPr/>
        </p:nvGrpSpPr>
        <p:grpSpPr>
          <a:xfrm>
            <a:off x="717565" y="2438400"/>
            <a:ext cx="533400" cy="762000"/>
            <a:chOff x="1600200" y="4419600"/>
            <a:chExt cx="533400" cy="762000"/>
          </a:xfrm>
        </p:grpSpPr>
        <p:sp>
          <p:nvSpPr>
            <p:cNvPr id="7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cxnSp>
          <p:nvCxnSpPr>
            <p:cNvPr id="80" name="Gerade Verbindung 7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1" name="Ellipse 80"/>
          <p:cNvSpPr/>
          <p:nvPr/>
        </p:nvSpPr>
        <p:spPr bwMode="auto">
          <a:xfrm>
            <a:off x="1098565" y="3200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Ellipse 81"/>
          <p:cNvSpPr/>
          <p:nvPr/>
        </p:nvSpPr>
        <p:spPr bwMode="auto">
          <a:xfrm>
            <a:off x="1098565" y="3352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250965" y="3657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H="1">
            <a:off x="1098565" y="3962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 flipH="1">
            <a:off x="1098565" y="2438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H="1">
            <a:off x="1250965" y="3124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feld 136"/>
          <p:cNvSpPr txBox="1"/>
          <p:nvPr/>
        </p:nvSpPr>
        <p:spPr>
          <a:xfrm>
            <a:off x="1327165" y="2895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92" name="Textfeld 136"/>
          <p:cNvSpPr txBox="1"/>
          <p:nvPr/>
        </p:nvSpPr>
        <p:spPr>
          <a:xfrm>
            <a:off x="533400" y="2590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93" name="Ellipse 92"/>
          <p:cNvSpPr/>
          <p:nvPr/>
        </p:nvSpPr>
        <p:spPr bwMode="auto">
          <a:xfrm>
            <a:off x="4495800" y="3276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Ellipse 93"/>
          <p:cNvSpPr/>
          <p:nvPr/>
        </p:nvSpPr>
        <p:spPr bwMode="auto">
          <a:xfrm>
            <a:off x="4495800" y="3429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5" name="Gerade Verbindung 94"/>
          <p:cNvCxnSpPr>
            <a:stCxn id="94" idx="4"/>
          </p:cNvCxnSpPr>
          <p:nvPr/>
        </p:nvCxnSpPr>
        <p:spPr bwMode="auto">
          <a:xfrm>
            <a:off x="4648200" y="3733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4648200" y="3124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53340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mit Pfeil 98"/>
          <p:cNvCxnSpPr>
            <a:endCxn id="93" idx="0"/>
          </p:cNvCxnSpPr>
          <p:nvPr/>
        </p:nvCxnSpPr>
        <p:spPr bwMode="auto">
          <a:xfrm>
            <a:off x="4648200" y="31242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Line 55"/>
          <p:cNvSpPr>
            <a:spLocks noChangeShapeType="1"/>
          </p:cNvSpPr>
          <p:nvPr/>
        </p:nvSpPr>
        <p:spPr bwMode="auto">
          <a:xfrm>
            <a:off x="3429000" y="41910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6" name="Textfeld 125"/>
          <p:cNvSpPr txBox="1"/>
          <p:nvPr/>
        </p:nvSpPr>
        <p:spPr>
          <a:xfrm>
            <a:off x="3769908" y="3048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3789144" y="36576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128" name="Textfeld 136"/>
          <p:cNvSpPr txBox="1"/>
          <p:nvPr/>
        </p:nvSpPr>
        <p:spPr>
          <a:xfrm>
            <a:off x="3747784" y="28956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 flipV="1">
            <a:off x="34290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4648200" y="3886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3048000" y="3124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3429000" y="3886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 flipV="1">
            <a:off x="53340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4648200" y="3124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4" name="Gruppieren 133"/>
          <p:cNvGrpSpPr/>
          <p:nvPr/>
        </p:nvGrpSpPr>
        <p:grpSpPr>
          <a:xfrm>
            <a:off x="4953000" y="3124200"/>
            <a:ext cx="152400" cy="762000"/>
            <a:chOff x="6705600" y="4648200"/>
            <a:chExt cx="152400" cy="762000"/>
          </a:xfrm>
        </p:grpSpPr>
        <p:cxnSp>
          <p:nvCxnSpPr>
            <p:cNvPr id="136" name="Gerade Verbindung 135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Rechteck 136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8" name="Gerade Verbindung 137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9" name="Textfeld 138"/>
          <p:cNvSpPr txBox="1"/>
          <p:nvPr/>
        </p:nvSpPr>
        <p:spPr>
          <a:xfrm>
            <a:off x="4343400" y="2895600"/>
            <a:ext cx="616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gmVin</a:t>
            </a:r>
            <a:endParaRPr lang="de-DE" dirty="0"/>
          </a:p>
        </p:txBody>
      </p:sp>
      <p:sp>
        <p:nvSpPr>
          <p:cNvPr id="143" name="Textfeld 142"/>
          <p:cNvSpPr txBox="1"/>
          <p:nvPr/>
        </p:nvSpPr>
        <p:spPr>
          <a:xfrm>
            <a:off x="5029200" y="3581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r</a:t>
            </a:r>
            <a:r>
              <a:rPr lang="de-DE" dirty="0" err="1" smtClean="0"/>
              <a:t>ds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867400" y="3505200"/>
            <a:ext cx="5397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ym typeface="Wingdings" panose="05000000000000000000" pitchFamily="2" charset="2"/>
              </a:rPr>
              <a:t></a:t>
            </a:r>
            <a:endParaRPr lang="de-DE" sz="1400" dirty="0"/>
          </a:p>
        </p:txBody>
      </p: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6934200" y="3352800"/>
            <a:ext cx="550862" cy="503237"/>
            <a:chOff x="2291" y="2523"/>
            <a:chExt cx="998" cy="1045"/>
          </a:xfrm>
        </p:grpSpPr>
        <p:grpSp>
          <p:nvGrpSpPr>
            <p:cNvPr id="84" name="Group 8"/>
            <p:cNvGrpSpPr>
              <a:grpSpLocks/>
            </p:cNvGrpSpPr>
            <p:nvPr/>
          </p:nvGrpSpPr>
          <p:grpSpPr bwMode="auto">
            <a:xfrm>
              <a:off x="2517" y="2795"/>
              <a:ext cx="228" cy="499"/>
              <a:chOff x="2109" y="1616"/>
              <a:chExt cx="227" cy="452"/>
            </a:xfrm>
          </p:grpSpPr>
          <p:sp>
            <p:nvSpPr>
              <p:cNvPr id="153" name="Line 9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54" name="Line 10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85" name="Group 11"/>
            <p:cNvGrpSpPr>
              <a:grpSpLocks/>
            </p:cNvGrpSpPr>
            <p:nvPr/>
          </p:nvGrpSpPr>
          <p:grpSpPr bwMode="auto">
            <a:xfrm flipH="1">
              <a:off x="2291" y="2795"/>
              <a:ext cx="227" cy="499"/>
              <a:chOff x="2109" y="1616"/>
              <a:chExt cx="227" cy="452"/>
            </a:xfrm>
          </p:grpSpPr>
          <p:sp>
            <p:nvSpPr>
              <p:cNvPr id="150" name="Line 12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52" name="Line 13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86" name="Line 14"/>
            <p:cNvSpPr>
              <a:spLocks noChangeShapeType="1"/>
            </p:cNvSpPr>
            <p:nvPr/>
          </p:nvSpPr>
          <p:spPr bwMode="auto">
            <a:xfrm flipH="1">
              <a:off x="2517" y="2660"/>
              <a:ext cx="1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7" name="Line 15"/>
            <p:cNvSpPr>
              <a:spLocks noChangeShapeType="1"/>
            </p:cNvSpPr>
            <p:nvPr/>
          </p:nvSpPr>
          <p:spPr bwMode="auto">
            <a:xfrm>
              <a:off x="2518" y="329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0" name="Line 16"/>
            <p:cNvSpPr>
              <a:spLocks noChangeShapeType="1"/>
            </p:cNvSpPr>
            <p:nvPr/>
          </p:nvSpPr>
          <p:spPr bwMode="auto">
            <a:xfrm>
              <a:off x="2518" y="2660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98" name="Group 17"/>
            <p:cNvGrpSpPr>
              <a:grpSpLocks/>
            </p:cNvGrpSpPr>
            <p:nvPr/>
          </p:nvGrpSpPr>
          <p:grpSpPr bwMode="auto">
            <a:xfrm rot="10800000">
              <a:off x="2609" y="2523"/>
              <a:ext cx="680" cy="273"/>
              <a:chOff x="1248" y="1071"/>
              <a:chExt cx="815" cy="273"/>
            </a:xfrm>
          </p:grpSpPr>
          <p:sp>
            <p:nvSpPr>
              <p:cNvPr id="145" name="Line 18"/>
              <p:cNvSpPr>
                <a:spLocks noChangeShapeType="1"/>
              </p:cNvSpPr>
              <p:nvPr/>
            </p:nvSpPr>
            <p:spPr bwMode="auto">
              <a:xfrm>
                <a:off x="1248" y="1208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46" name="Line 19"/>
              <p:cNvSpPr>
                <a:spLocks noChangeShapeType="1"/>
              </p:cNvSpPr>
              <p:nvPr/>
            </p:nvSpPr>
            <p:spPr bwMode="auto">
              <a:xfrm flipV="1">
                <a:off x="1519" y="1071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47" name="Line 20"/>
              <p:cNvSpPr>
                <a:spLocks noChangeShapeType="1"/>
              </p:cNvSpPr>
              <p:nvPr/>
            </p:nvSpPr>
            <p:spPr bwMode="auto">
              <a:xfrm>
                <a:off x="1611" y="1072"/>
                <a:ext cx="9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48" name="Line 21"/>
              <p:cNvSpPr>
                <a:spLocks noChangeShapeType="1"/>
              </p:cNvSpPr>
              <p:nvPr/>
            </p:nvSpPr>
            <p:spPr bwMode="auto">
              <a:xfrm flipV="1">
                <a:off x="1701" y="1207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49" name="Line 22"/>
              <p:cNvSpPr>
                <a:spLocks noChangeShapeType="1"/>
              </p:cNvSpPr>
              <p:nvPr/>
            </p:nvSpPr>
            <p:spPr bwMode="auto">
              <a:xfrm>
                <a:off x="1791" y="1207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144" name="AutoShape 23"/>
            <p:cNvSpPr>
              <a:spLocks noChangeArrowheads="1"/>
            </p:cNvSpPr>
            <p:nvPr/>
          </p:nvSpPr>
          <p:spPr bwMode="auto">
            <a:xfrm rot="10800000">
              <a:off x="2428" y="3476"/>
              <a:ext cx="182" cy="92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155" name="Text Box 24"/>
          <p:cNvSpPr txBox="1">
            <a:spLocks noChangeArrowheads="1"/>
          </p:cNvSpPr>
          <p:nvPr/>
        </p:nvSpPr>
        <p:spPr bwMode="auto">
          <a:xfrm>
            <a:off x="7315200" y="3124200"/>
            <a:ext cx="8331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R</a:t>
            </a:r>
            <a:r>
              <a:rPr lang="de-DE" altLang="de-DE" baseline="-25000" dirty="0" smtClean="0"/>
              <a:t>OUT </a:t>
            </a:r>
            <a:r>
              <a:rPr lang="de-DE" altLang="de-DE" dirty="0" smtClean="0"/>
              <a:t>=</a:t>
            </a:r>
            <a:r>
              <a:rPr lang="de-DE" altLang="de-DE" dirty="0" err="1" smtClean="0"/>
              <a:t>rds</a:t>
            </a:r>
            <a:endParaRPr lang="de-DE" altLang="de-DE" dirty="0"/>
          </a:p>
        </p:txBody>
      </p:sp>
      <p:sp>
        <p:nvSpPr>
          <p:cNvPr id="156" name="Text Box 5"/>
          <p:cNvSpPr txBox="1">
            <a:spLocks noChangeArrowheads="1"/>
          </p:cNvSpPr>
          <p:nvPr/>
        </p:nvSpPr>
        <p:spPr bwMode="auto">
          <a:xfrm>
            <a:off x="7162800" y="3505200"/>
            <a:ext cx="10062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A = </a:t>
            </a:r>
            <a:r>
              <a:rPr lang="de-DE" altLang="de-DE" dirty="0" err="1" smtClean="0"/>
              <a:t>gm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rds</a:t>
            </a:r>
            <a:r>
              <a:rPr lang="de-DE" altLang="de-DE" dirty="0" smtClean="0"/>
              <a:t> </a:t>
            </a:r>
            <a:endParaRPr lang="de-DE" altLang="de-DE" baseline="-25000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7467600" y="4038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1752600" y="35052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Gruppieren 9"/>
          <p:cNvGrpSpPr/>
          <p:nvPr/>
        </p:nvGrpSpPr>
        <p:grpSpPr>
          <a:xfrm>
            <a:off x="3276600" y="4114800"/>
            <a:ext cx="304800" cy="1066800"/>
            <a:chOff x="3276600" y="4114800"/>
            <a:chExt cx="304800" cy="1066800"/>
          </a:xfrm>
        </p:grpSpPr>
        <p:sp>
          <p:nvSpPr>
            <p:cNvPr id="157" name="Ellipse 156"/>
            <p:cNvSpPr/>
            <p:nvPr/>
          </p:nvSpPr>
          <p:spPr bwMode="auto">
            <a:xfrm>
              <a:off x="3276600" y="44196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8" name="Ellipse 157"/>
            <p:cNvSpPr/>
            <p:nvPr/>
          </p:nvSpPr>
          <p:spPr bwMode="auto">
            <a:xfrm>
              <a:off x="3276600" y="45720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9" name="Gerade Verbindung 158"/>
            <p:cNvCxnSpPr/>
            <p:nvPr/>
          </p:nvCxnSpPr>
          <p:spPr bwMode="auto">
            <a:xfrm>
              <a:off x="3429000" y="4876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Gerade Verbindung 159"/>
            <p:cNvCxnSpPr/>
            <p:nvPr/>
          </p:nvCxnSpPr>
          <p:spPr bwMode="auto">
            <a:xfrm flipH="1">
              <a:off x="3276600" y="5181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" name="Gerade Verbindung 160"/>
            <p:cNvCxnSpPr/>
            <p:nvPr/>
          </p:nvCxnSpPr>
          <p:spPr bwMode="auto">
            <a:xfrm>
              <a:off x="3429000" y="4114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" name="Gerade Verbindung mit Pfeil 6"/>
          <p:cNvCxnSpPr/>
          <p:nvPr/>
        </p:nvCxnSpPr>
        <p:spPr bwMode="auto">
          <a:xfrm>
            <a:off x="1219200" y="11430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5094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13</a:t>
            </a:fld>
            <a:endParaRPr lang="de-DE" altLang="de-DE" sz="1400" dirty="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/>
              <a:t>Sourcefolger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sz="1600" dirty="0" smtClean="0"/>
              <a:t>Kleinsignalmodell</a:t>
            </a:r>
            <a:endParaRPr lang="de-DE" dirty="0"/>
          </a:p>
        </p:txBody>
      </p:sp>
      <p:sp>
        <p:nvSpPr>
          <p:cNvPr id="101" name="AutoShape 2"/>
          <p:cNvSpPr>
            <a:spLocks noChangeArrowheads="1"/>
          </p:cNvSpPr>
          <p:nvPr/>
        </p:nvSpPr>
        <p:spPr bwMode="auto">
          <a:xfrm rot="5400000">
            <a:off x="6357144" y="4591844"/>
            <a:ext cx="863600" cy="1008062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02" name="Text Box 3"/>
          <p:cNvSpPr txBox="1">
            <a:spLocks noChangeArrowheads="1"/>
          </p:cNvSpPr>
          <p:nvPr/>
        </p:nvSpPr>
        <p:spPr bwMode="auto">
          <a:xfrm>
            <a:off x="6350000" y="4735513"/>
            <a:ext cx="295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103" name="Text Box 4"/>
          <p:cNvSpPr txBox="1">
            <a:spLocks noChangeArrowheads="1"/>
          </p:cNvSpPr>
          <p:nvPr/>
        </p:nvSpPr>
        <p:spPr bwMode="auto">
          <a:xfrm>
            <a:off x="6356350" y="5168900"/>
            <a:ext cx="239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</a:t>
            </a:r>
          </a:p>
        </p:txBody>
      </p:sp>
      <p:sp>
        <p:nvSpPr>
          <p:cNvPr id="104" name="Text Box 5"/>
          <p:cNvSpPr txBox="1">
            <a:spLocks noChangeArrowheads="1"/>
          </p:cNvSpPr>
          <p:nvPr/>
        </p:nvSpPr>
        <p:spPr bwMode="auto">
          <a:xfrm>
            <a:off x="6842362" y="5240338"/>
            <a:ext cx="10062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A = </a:t>
            </a:r>
            <a:r>
              <a:rPr lang="de-DE" altLang="de-DE" dirty="0" err="1" smtClean="0"/>
              <a:t>gm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rds</a:t>
            </a:r>
            <a:r>
              <a:rPr lang="de-DE" altLang="de-DE" dirty="0" smtClean="0"/>
              <a:t> </a:t>
            </a:r>
            <a:endParaRPr lang="de-DE" altLang="de-DE" baseline="-25000" dirty="0"/>
          </a:p>
        </p:txBody>
      </p:sp>
      <p:sp>
        <p:nvSpPr>
          <p:cNvPr id="105" name="Text Box 6"/>
          <p:cNvSpPr txBox="1">
            <a:spLocks noChangeArrowheads="1"/>
          </p:cNvSpPr>
          <p:nvPr/>
        </p:nvSpPr>
        <p:spPr bwMode="auto">
          <a:xfrm>
            <a:off x="6573838" y="4953000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grpSp>
        <p:nvGrpSpPr>
          <p:cNvPr id="106" name="Group 7"/>
          <p:cNvGrpSpPr>
            <a:grpSpLocks/>
          </p:cNvGrpSpPr>
          <p:nvPr/>
        </p:nvGrpSpPr>
        <p:grpSpPr bwMode="auto">
          <a:xfrm>
            <a:off x="6716713" y="5024438"/>
            <a:ext cx="550862" cy="503237"/>
            <a:chOff x="2291" y="2523"/>
            <a:chExt cx="998" cy="1045"/>
          </a:xfrm>
        </p:grpSpPr>
        <p:grpSp>
          <p:nvGrpSpPr>
            <p:cNvPr id="107" name="Group 8"/>
            <p:cNvGrpSpPr>
              <a:grpSpLocks/>
            </p:cNvGrpSpPr>
            <p:nvPr/>
          </p:nvGrpSpPr>
          <p:grpSpPr bwMode="auto">
            <a:xfrm>
              <a:off x="2517" y="2795"/>
              <a:ext cx="228" cy="499"/>
              <a:chOff x="2109" y="1616"/>
              <a:chExt cx="227" cy="452"/>
            </a:xfrm>
          </p:grpSpPr>
          <p:sp>
            <p:nvSpPr>
              <p:cNvPr id="122" name="Line 9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23" name="Line 10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108" name="Group 11"/>
            <p:cNvGrpSpPr>
              <a:grpSpLocks/>
            </p:cNvGrpSpPr>
            <p:nvPr/>
          </p:nvGrpSpPr>
          <p:grpSpPr bwMode="auto">
            <a:xfrm flipH="1">
              <a:off x="2291" y="2795"/>
              <a:ext cx="227" cy="499"/>
              <a:chOff x="2109" y="1616"/>
              <a:chExt cx="227" cy="452"/>
            </a:xfrm>
          </p:grpSpPr>
          <p:sp>
            <p:nvSpPr>
              <p:cNvPr id="119" name="Line 12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21" name="Line 13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109" name="Line 14"/>
            <p:cNvSpPr>
              <a:spLocks noChangeShapeType="1"/>
            </p:cNvSpPr>
            <p:nvPr/>
          </p:nvSpPr>
          <p:spPr bwMode="auto">
            <a:xfrm flipH="1">
              <a:off x="2517" y="2660"/>
              <a:ext cx="1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0" name="Line 15"/>
            <p:cNvSpPr>
              <a:spLocks noChangeShapeType="1"/>
            </p:cNvSpPr>
            <p:nvPr/>
          </p:nvSpPr>
          <p:spPr bwMode="auto">
            <a:xfrm>
              <a:off x="2518" y="329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1" name="Line 16"/>
            <p:cNvSpPr>
              <a:spLocks noChangeShapeType="1"/>
            </p:cNvSpPr>
            <p:nvPr/>
          </p:nvSpPr>
          <p:spPr bwMode="auto">
            <a:xfrm>
              <a:off x="2518" y="2660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112" name="Group 17"/>
            <p:cNvGrpSpPr>
              <a:grpSpLocks/>
            </p:cNvGrpSpPr>
            <p:nvPr/>
          </p:nvGrpSpPr>
          <p:grpSpPr bwMode="auto">
            <a:xfrm rot="10800000">
              <a:off x="2609" y="2523"/>
              <a:ext cx="680" cy="273"/>
              <a:chOff x="1248" y="1071"/>
              <a:chExt cx="815" cy="273"/>
            </a:xfrm>
          </p:grpSpPr>
          <p:sp>
            <p:nvSpPr>
              <p:cNvPr id="114" name="Line 18"/>
              <p:cNvSpPr>
                <a:spLocks noChangeShapeType="1"/>
              </p:cNvSpPr>
              <p:nvPr/>
            </p:nvSpPr>
            <p:spPr bwMode="auto">
              <a:xfrm>
                <a:off x="1248" y="1208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15" name="Line 19"/>
              <p:cNvSpPr>
                <a:spLocks noChangeShapeType="1"/>
              </p:cNvSpPr>
              <p:nvPr/>
            </p:nvSpPr>
            <p:spPr bwMode="auto">
              <a:xfrm flipV="1">
                <a:off x="1519" y="1071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16" name="Line 20"/>
              <p:cNvSpPr>
                <a:spLocks noChangeShapeType="1"/>
              </p:cNvSpPr>
              <p:nvPr/>
            </p:nvSpPr>
            <p:spPr bwMode="auto">
              <a:xfrm>
                <a:off x="1611" y="1072"/>
                <a:ext cx="9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17" name="Line 21"/>
              <p:cNvSpPr>
                <a:spLocks noChangeShapeType="1"/>
              </p:cNvSpPr>
              <p:nvPr/>
            </p:nvSpPr>
            <p:spPr bwMode="auto">
              <a:xfrm flipV="1">
                <a:off x="1701" y="1207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18" name="Line 22"/>
              <p:cNvSpPr>
                <a:spLocks noChangeShapeType="1"/>
              </p:cNvSpPr>
              <p:nvPr/>
            </p:nvSpPr>
            <p:spPr bwMode="auto">
              <a:xfrm>
                <a:off x="1791" y="1207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113" name="AutoShape 23"/>
            <p:cNvSpPr>
              <a:spLocks noChangeArrowheads="1"/>
            </p:cNvSpPr>
            <p:nvPr/>
          </p:nvSpPr>
          <p:spPr bwMode="auto">
            <a:xfrm rot="10800000">
              <a:off x="2428" y="3476"/>
              <a:ext cx="182" cy="92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124" name="Text Box 24"/>
          <p:cNvSpPr txBox="1">
            <a:spLocks noChangeArrowheads="1"/>
          </p:cNvSpPr>
          <p:nvPr/>
        </p:nvSpPr>
        <p:spPr bwMode="auto">
          <a:xfrm>
            <a:off x="6971670" y="4808538"/>
            <a:ext cx="8331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R</a:t>
            </a:r>
            <a:r>
              <a:rPr lang="de-DE" altLang="de-DE" baseline="-25000" dirty="0" smtClean="0"/>
              <a:t>OUT </a:t>
            </a:r>
            <a:r>
              <a:rPr lang="de-DE" altLang="de-DE" dirty="0" smtClean="0"/>
              <a:t>=</a:t>
            </a:r>
            <a:r>
              <a:rPr lang="de-DE" altLang="de-DE" dirty="0" err="1" smtClean="0"/>
              <a:t>rds</a:t>
            </a:r>
            <a:endParaRPr lang="de-DE" altLang="de-DE" dirty="0"/>
          </a:p>
        </p:txBody>
      </p:sp>
      <p:sp>
        <p:nvSpPr>
          <p:cNvPr id="125" name="Line 29"/>
          <p:cNvSpPr>
            <a:spLocks noChangeShapeType="1"/>
          </p:cNvSpPr>
          <p:nvPr/>
        </p:nvSpPr>
        <p:spPr bwMode="auto">
          <a:xfrm>
            <a:off x="7292975" y="50958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" name="Line 38"/>
          <p:cNvSpPr>
            <a:spLocks noChangeShapeType="1"/>
          </p:cNvSpPr>
          <p:nvPr/>
        </p:nvSpPr>
        <p:spPr bwMode="auto">
          <a:xfrm>
            <a:off x="7848600" y="5095875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5" name="Line 46"/>
          <p:cNvSpPr>
            <a:spLocks noChangeShapeType="1"/>
          </p:cNvSpPr>
          <p:nvPr/>
        </p:nvSpPr>
        <p:spPr bwMode="auto">
          <a:xfrm flipH="1">
            <a:off x="5791200" y="6019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" name="Line 55"/>
          <p:cNvSpPr>
            <a:spLocks noChangeShapeType="1"/>
          </p:cNvSpPr>
          <p:nvPr/>
        </p:nvSpPr>
        <p:spPr bwMode="auto">
          <a:xfrm>
            <a:off x="7653338" y="509587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1" name="Line 61"/>
          <p:cNvSpPr>
            <a:spLocks noChangeShapeType="1"/>
          </p:cNvSpPr>
          <p:nvPr/>
        </p:nvSpPr>
        <p:spPr bwMode="auto">
          <a:xfrm>
            <a:off x="5781675" y="5334000"/>
            <a:ext cx="619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" name="Line 62"/>
          <p:cNvSpPr>
            <a:spLocks noChangeShapeType="1"/>
          </p:cNvSpPr>
          <p:nvPr/>
        </p:nvSpPr>
        <p:spPr bwMode="auto">
          <a:xfrm>
            <a:off x="5867400" y="4876800"/>
            <a:ext cx="49053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1" name="Line 38"/>
          <p:cNvSpPr>
            <a:spLocks noChangeShapeType="1"/>
          </p:cNvSpPr>
          <p:nvPr/>
        </p:nvSpPr>
        <p:spPr bwMode="auto">
          <a:xfrm>
            <a:off x="5791200" y="5334001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72" name="Gruppieren 71"/>
          <p:cNvGrpSpPr/>
          <p:nvPr/>
        </p:nvGrpSpPr>
        <p:grpSpPr>
          <a:xfrm>
            <a:off x="717565" y="2438400"/>
            <a:ext cx="533400" cy="762000"/>
            <a:chOff x="1600200" y="4419600"/>
            <a:chExt cx="533400" cy="762000"/>
          </a:xfrm>
        </p:grpSpPr>
        <p:sp>
          <p:nvSpPr>
            <p:cNvPr id="7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cxnSp>
          <p:nvCxnSpPr>
            <p:cNvPr id="80" name="Gerade Verbindung 7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1" name="Ellipse 80"/>
          <p:cNvSpPr/>
          <p:nvPr/>
        </p:nvSpPr>
        <p:spPr bwMode="auto">
          <a:xfrm>
            <a:off x="1098565" y="3200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Ellipse 81"/>
          <p:cNvSpPr/>
          <p:nvPr/>
        </p:nvSpPr>
        <p:spPr bwMode="auto">
          <a:xfrm>
            <a:off x="1098565" y="3352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250965" y="3657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H="1">
            <a:off x="1098565" y="3962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 flipH="1">
            <a:off x="1098565" y="2438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H="1">
            <a:off x="1250965" y="3124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feld 136"/>
          <p:cNvSpPr txBox="1"/>
          <p:nvPr/>
        </p:nvSpPr>
        <p:spPr>
          <a:xfrm>
            <a:off x="1327165" y="2895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92" name="Textfeld 136"/>
          <p:cNvSpPr txBox="1"/>
          <p:nvPr/>
        </p:nvSpPr>
        <p:spPr>
          <a:xfrm>
            <a:off x="533400" y="2590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93" name="Ellipse 92"/>
          <p:cNvSpPr/>
          <p:nvPr/>
        </p:nvSpPr>
        <p:spPr bwMode="auto">
          <a:xfrm>
            <a:off x="4495800" y="3276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Ellipse 93"/>
          <p:cNvSpPr/>
          <p:nvPr/>
        </p:nvSpPr>
        <p:spPr bwMode="auto">
          <a:xfrm>
            <a:off x="4495800" y="3429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5" name="Gerade Verbindung 94"/>
          <p:cNvCxnSpPr>
            <a:stCxn id="94" idx="4"/>
          </p:cNvCxnSpPr>
          <p:nvPr/>
        </p:nvCxnSpPr>
        <p:spPr bwMode="auto">
          <a:xfrm>
            <a:off x="4648200" y="3733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4648200" y="3124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53340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mit Pfeil 98"/>
          <p:cNvCxnSpPr>
            <a:endCxn id="93" idx="0"/>
          </p:cNvCxnSpPr>
          <p:nvPr/>
        </p:nvCxnSpPr>
        <p:spPr bwMode="auto">
          <a:xfrm>
            <a:off x="4648200" y="31242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Line 55"/>
          <p:cNvSpPr>
            <a:spLocks noChangeShapeType="1"/>
          </p:cNvSpPr>
          <p:nvPr/>
        </p:nvSpPr>
        <p:spPr bwMode="auto">
          <a:xfrm>
            <a:off x="3429000" y="41910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6" name="Textfeld 125"/>
          <p:cNvSpPr txBox="1"/>
          <p:nvPr/>
        </p:nvSpPr>
        <p:spPr>
          <a:xfrm>
            <a:off x="3769908" y="3048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3789144" y="36576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128" name="Textfeld 136"/>
          <p:cNvSpPr txBox="1"/>
          <p:nvPr/>
        </p:nvSpPr>
        <p:spPr>
          <a:xfrm>
            <a:off x="3747784" y="28956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 flipV="1">
            <a:off x="34290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4648200" y="3886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3048000" y="3124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3429000" y="3886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 flipV="1">
            <a:off x="53340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4648200" y="3124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4" name="Gruppieren 133"/>
          <p:cNvGrpSpPr/>
          <p:nvPr/>
        </p:nvGrpSpPr>
        <p:grpSpPr>
          <a:xfrm>
            <a:off x="4953000" y="3124200"/>
            <a:ext cx="152400" cy="762000"/>
            <a:chOff x="6705600" y="4648200"/>
            <a:chExt cx="152400" cy="762000"/>
          </a:xfrm>
        </p:grpSpPr>
        <p:cxnSp>
          <p:nvCxnSpPr>
            <p:cNvPr id="136" name="Gerade Verbindung 135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Rechteck 136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8" name="Gerade Verbindung 137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9" name="Textfeld 138"/>
          <p:cNvSpPr txBox="1"/>
          <p:nvPr/>
        </p:nvSpPr>
        <p:spPr>
          <a:xfrm>
            <a:off x="4343400" y="2895600"/>
            <a:ext cx="616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gmVin</a:t>
            </a:r>
            <a:endParaRPr lang="de-DE" dirty="0"/>
          </a:p>
        </p:txBody>
      </p:sp>
      <p:sp>
        <p:nvSpPr>
          <p:cNvPr id="143" name="Textfeld 142"/>
          <p:cNvSpPr txBox="1"/>
          <p:nvPr/>
        </p:nvSpPr>
        <p:spPr>
          <a:xfrm>
            <a:off x="5029200" y="3581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r</a:t>
            </a:r>
            <a:r>
              <a:rPr lang="de-DE" dirty="0" err="1" smtClean="0"/>
              <a:t>ds</a:t>
            </a:r>
            <a:endParaRPr lang="de-DE" dirty="0"/>
          </a:p>
        </p:txBody>
      </p:sp>
      <p:sp>
        <p:nvSpPr>
          <p:cNvPr id="83" name="Text Box 5"/>
          <p:cNvSpPr txBox="1">
            <a:spLocks noChangeArrowheads="1"/>
          </p:cNvSpPr>
          <p:nvPr/>
        </p:nvSpPr>
        <p:spPr bwMode="auto">
          <a:xfrm>
            <a:off x="7228255" y="4114800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Afb</a:t>
            </a:r>
            <a:r>
              <a:rPr lang="de-DE" altLang="de-DE" dirty="0" smtClean="0"/>
              <a:t> = A/(1+A)</a:t>
            </a:r>
            <a:endParaRPr lang="de-DE" altLang="de-DE" baseline="-25000" dirty="0"/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5023907" y="2438400"/>
            <a:ext cx="19865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Afb</a:t>
            </a:r>
            <a:r>
              <a:rPr lang="de-DE" altLang="de-DE" dirty="0" smtClean="0"/>
              <a:t> = </a:t>
            </a:r>
            <a:r>
              <a:rPr lang="de-DE" altLang="de-DE" dirty="0" err="1" smtClean="0"/>
              <a:t>gm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rds</a:t>
            </a:r>
            <a:r>
              <a:rPr lang="de-DE" altLang="de-DE" dirty="0" smtClean="0"/>
              <a:t>/(1+ </a:t>
            </a:r>
            <a:r>
              <a:rPr lang="de-DE" altLang="de-DE" dirty="0" err="1" smtClean="0"/>
              <a:t>gm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rds</a:t>
            </a:r>
            <a:r>
              <a:rPr lang="de-DE" altLang="de-DE" dirty="0" smtClean="0"/>
              <a:t>)</a:t>
            </a:r>
            <a:endParaRPr lang="de-DE" altLang="de-DE" baseline="-25000" dirty="0"/>
          </a:p>
        </p:txBody>
      </p:sp>
      <p:grpSp>
        <p:nvGrpSpPr>
          <p:cNvPr id="85" name="Gruppieren 84"/>
          <p:cNvGrpSpPr/>
          <p:nvPr/>
        </p:nvGrpSpPr>
        <p:grpSpPr>
          <a:xfrm>
            <a:off x="6019800" y="4876800"/>
            <a:ext cx="152400" cy="457200"/>
            <a:chOff x="6705600" y="4648200"/>
            <a:chExt cx="152400" cy="762000"/>
          </a:xfrm>
        </p:grpSpPr>
        <p:cxnSp>
          <p:nvCxnSpPr>
            <p:cNvPr id="86" name="Gerade Verbindung 85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7" name="Rechteck 86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0" name="Gerade Verbindung 8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8" name="Textfeld 97"/>
          <p:cNvSpPr txBox="1"/>
          <p:nvPr/>
        </p:nvSpPr>
        <p:spPr>
          <a:xfrm>
            <a:off x="6096000" y="5029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Zin</a:t>
            </a:r>
            <a:endParaRPr lang="de-DE" dirty="0"/>
          </a:p>
        </p:txBody>
      </p:sp>
      <p:sp>
        <p:nvSpPr>
          <p:cNvPr id="144" name="Text Box 5"/>
          <p:cNvSpPr txBox="1">
            <a:spLocks noChangeArrowheads="1"/>
          </p:cNvSpPr>
          <p:nvPr/>
        </p:nvSpPr>
        <p:spPr bwMode="auto">
          <a:xfrm>
            <a:off x="4401166" y="4876800"/>
            <a:ext cx="1217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Zinfb</a:t>
            </a:r>
            <a:r>
              <a:rPr lang="de-DE" altLang="de-DE" dirty="0" smtClean="0"/>
              <a:t> = </a:t>
            </a:r>
            <a:r>
              <a:rPr lang="de-DE" altLang="de-DE" dirty="0" err="1" smtClean="0"/>
              <a:t>Zin</a:t>
            </a:r>
            <a:r>
              <a:rPr lang="de-DE" altLang="de-DE" dirty="0" smtClean="0"/>
              <a:t> * A</a:t>
            </a:r>
            <a:endParaRPr lang="de-DE" altLang="de-DE" baseline="-25000" dirty="0"/>
          </a:p>
        </p:txBody>
      </p:sp>
      <p:grpSp>
        <p:nvGrpSpPr>
          <p:cNvPr id="145" name="Gruppieren 144"/>
          <p:cNvGrpSpPr/>
          <p:nvPr/>
        </p:nvGrpSpPr>
        <p:grpSpPr>
          <a:xfrm rot="10800000">
            <a:off x="3505200" y="3124200"/>
            <a:ext cx="457200" cy="762001"/>
            <a:chOff x="4876800" y="1828800"/>
            <a:chExt cx="457200" cy="685800"/>
          </a:xfrm>
        </p:grpSpPr>
        <p:cxnSp>
          <p:nvCxnSpPr>
            <p:cNvPr id="146" name="Gerade Verbindung 145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7" name="Gerade Verbindung 146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8" name="Gerade Verbindung 147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" name="Gerade Verbindung 148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0" name="Text Box 5"/>
          <p:cNvSpPr txBox="1">
            <a:spLocks noChangeArrowheads="1"/>
          </p:cNvSpPr>
          <p:nvPr/>
        </p:nvSpPr>
        <p:spPr bwMode="auto">
          <a:xfrm>
            <a:off x="3733800" y="3200400"/>
            <a:ext cx="4315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Cgs</a:t>
            </a:r>
            <a:endParaRPr lang="de-DE" altLang="de-DE" baseline="-25000" dirty="0"/>
          </a:p>
        </p:txBody>
      </p:sp>
      <p:sp>
        <p:nvSpPr>
          <p:cNvPr id="152" name="Text Box 5"/>
          <p:cNvSpPr txBox="1">
            <a:spLocks noChangeArrowheads="1"/>
          </p:cNvSpPr>
          <p:nvPr/>
        </p:nvSpPr>
        <p:spPr bwMode="auto">
          <a:xfrm>
            <a:off x="1974788" y="3609201"/>
            <a:ext cx="1846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Zinfb</a:t>
            </a:r>
            <a:r>
              <a:rPr lang="de-DE" altLang="de-DE" dirty="0" smtClean="0"/>
              <a:t> = </a:t>
            </a:r>
            <a:r>
              <a:rPr lang="de-DE" altLang="de-DE" dirty="0" err="1"/>
              <a:t>gm</a:t>
            </a:r>
            <a:r>
              <a:rPr lang="de-DE" altLang="de-DE" dirty="0"/>
              <a:t> </a:t>
            </a:r>
            <a:r>
              <a:rPr lang="de-DE" altLang="de-DE" dirty="0" err="1"/>
              <a:t>rds</a:t>
            </a:r>
            <a:r>
              <a:rPr lang="de-DE" altLang="de-DE" dirty="0"/>
              <a:t> </a:t>
            </a:r>
            <a:r>
              <a:rPr lang="de-DE" altLang="de-DE" dirty="0" smtClean="0"/>
              <a:t>/ (</a:t>
            </a:r>
            <a:r>
              <a:rPr lang="de-DE" altLang="de-DE" dirty="0" smtClean="0"/>
              <a:t>s </a:t>
            </a:r>
            <a:r>
              <a:rPr lang="de-DE" altLang="de-DE" dirty="0" err="1" smtClean="0"/>
              <a:t>Cgs</a:t>
            </a:r>
            <a:r>
              <a:rPr lang="de-DE" altLang="de-DE" dirty="0"/>
              <a:t>)</a:t>
            </a:r>
            <a:endParaRPr lang="de-DE" altLang="de-DE" baseline="-25000" dirty="0"/>
          </a:p>
        </p:txBody>
      </p:sp>
      <p:sp>
        <p:nvSpPr>
          <p:cNvPr id="4" name="Rechteck 3"/>
          <p:cNvSpPr/>
          <p:nvPr/>
        </p:nvSpPr>
        <p:spPr>
          <a:xfrm>
            <a:off x="5334000" y="3124200"/>
            <a:ext cx="30103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Routfb</a:t>
            </a:r>
            <a:r>
              <a:rPr lang="de-DE" dirty="0"/>
              <a:t> = </a:t>
            </a:r>
            <a:r>
              <a:rPr lang="de-DE" dirty="0" err="1"/>
              <a:t>Rout</a:t>
            </a:r>
            <a:r>
              <a:rPr lang="de-DE" dirty="0"/>
              <a:t>/</a:t>
            </a:r>
            <a:r>
              <a:rPr lang="de-DE" dirty="0" err="1"/>
              <a:t>BetaA</a:t>
            </a:r>
            <a:r>
              <a:rPr lang="de-DE" dirty="0"/>
              <a:t> = </a:t>
            </a:r>
            <a:r>
              <a:rPr lang="de-DE" dirty="0" err="1"/>
              <a:t>rds</a:t>
            </a:r>
            <a:r>
              <a:rPr lang="de-DE" dirty="0"/>
              <a:t>/</a:t>
            </a:r>
            <a:r>
              <a:rPr lang="de-DE" dirty="0" err="1"/>
              <a:t>gm</a:t>
            </a:r>
            <a:r>
              <a:rPr lang="de-DE" dirty="0"/>
              <a:t> </a:t>
            </a:r>
            <a:r>
              <a:rPr lang="de-DE" dirty="0" err="1"/>
              <a:t>rds</a:t>
            </a:r>
            <a:r>
              <a:rPr lang="de-DE" dirty="0"/>
              <a:t> = 1/</a:t>
            </a:r>
            <a:r>
              <a:rPr lang="de-DE" dirty="0" err="1"/>
              <a:t>gm</a:t>
            </a:r>
            <a:endParaRPr lang="de-DE" dirty="0"/>
          </a:p>
        </p:txBody>
      </p:sp>
      <p:cxnSp>
        <p:nvCxnSpPr>
          <p:cNvPr id="6" name="Gerade Verbindung mit Pfeil 5"/>
          <p:cNvCxnSpPr>
            <a:stCxn id="104" idx="0"/>
          </p:cNvCxnSpPr>
          <p:nvPr/>
        </p:nvCxnSpPr>
        <p:spPr bwMode="auto">
          <a:xfrm flipV="1">
            <a:off x="7345481" y="4419600"/>
            <a:ext cx="503119" cy="82073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>
            <a:stCxn id="104" idx="0"/>
            <a:endCxn id="144" idx="3"/>
          </p:cNvCxnSpPr>
          <p:nvPr/>
        </p:nvCxnSpPr>
        <p:spPr bwMode="auto">
          <a:xfrm flipH="1" flipV="1">
            <a:off x="5618166" y="5015300"/>
            <a:ext cx="1727315" cy="22503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>
            <a:stCxn id="83" idx="0"/>
          </p:cNvCxnSpPr>
          <p:nvPr/>
        </p:nvCxnSpPr>
        <p:spPr bwMode="auto">
          <a:xfrm flipH="1" flipV="1">
            <a:off x="6781800" y="2743200"/>
            <a:ext cx="1036521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 flipV="1">
            <a:off x="2819400" y="3962400"/>
            <a:ext cx="16764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6779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14</a:t>
            </a:fld>
            <a:endParaRPr lang="de-DE" altLang="de-DE" sz="1400" dirty="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/>
              <a:t>Sourcefolger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sz="1600" dirty="0" smtClean="0"/>
              <a:t>Großsignalmodell</a:t>
            </a:r>
            <a:endParaRPr lang="de-DE" sz="1600" dirty="0"/>
          </a:p>
        </p:txBody>
      </p:sp>
      <p:grpSp>
        <p:nvGrpSpPr>
          <p:cNvPr id="72" name="Gruppieren 71"/>
          <p:cNvGrpSpPr/>
          <p:nvPr/>
        </p:nvGrpSpPr>
        <p:grpSpPr>
          <a:xfrm>
            <a:off x="717565" y="2438400"/>
            <a:ext cx="533400" cy="762000"/>
            <a:chOff x="1600200" y="4419600"/>
            <a:chExt cx="533400" cy="762000"/>
          </a:xfrm>
        </p:grpSpPr>
        <p:sp>
          <p:nvSpPr>
            <p:cNvPr id="7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cxnSp>
          <p:nvCxnSpPr>
            <p:cNvPr id="80" name="Gerade Verbindung 7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1" name="Ellipse 80"/>
          <p:cNvSpPr/>
          <p:nvPr/>
        </p:nvSpPr>
        <p:spPr bwMode="auto">
          <a:xfrm>
            <a:off x="1098565" y="3200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Ellipse 81"/>
          <p:cNvSpPr/>
          <p:nvPr/>
        </p:nvSpPr>
        <p:spPr bwMode="auto">
          <a:xfrm>
            <a:off x="1098565" y="3352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250965" y="3657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H="1">
            <a:off x="1098565" y="3962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 flipH="1">
            <a:off x="1098565" y="2438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H="1">
            <a:off x="1250965" y="3124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feld 136"/>
          <p:cNvSpPr txBox="1"/>
          <p:nvPr/>
        </p:nvSpPr>
        <p:spPr>
          <a:xfrm>
            <a:off x="1327165" y="2895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92" name="Textfeld 136"/>
          <p:cNvSpPr txBox="1"/>
          <p:nvPr/>
        </p:nvSpPr>
        <p:spPr>
          <a:xfrm>
            <a:off x="533400" y="2590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 flipV="1">
            <a:off x="838200" y="2819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533400" y="3124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152400" y="2895600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Vth</a:t>
            </a:r>
            <a:r>
              <a:rPr lang="de-DE" dirty="0" smtClean="0"/>
              <a:t> + </a:t>
            </a:r>
            <a:r>
              <a:rPr lang="de-DE" dirty="0" err="1" smtClean="0"/>
              <a:t>Vdssat</a:t>
            </a:r>
            <a:endParaRPr lang="de-DE" dirty="0"/>
          </a:p>
        </p:txBody>
      </p:sp>
      <p:cxnSp>
        <p:nvCxnSpPr>
          <p:cNvPr id="167" name="Gerade Verbindung 166"/>
          <p:cNvCxnSpPr/>
          <p:nvPr/>
        </p:nvCxnSpPr>
        <p:spPr bwMode="auto">
          <a:xfrm flipH="1">
            <a:off x="3962400" y="3505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Textfeld 136"/>
          <p:cNvSpPr txBox="1"/>
          <p:nvPr/>
        </p:nvSpPr>
        <p:spPr>
          <a:xfrm>
            <a:off x="4038600" y="3276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69" name="Textfeld 136"/>
          <p:cNvSpPr txBox="1"/>
          <p:nvPr/>
        </p:nvSpPr>
        <p:spPr>
          <a:xfrm>
            <a:off x="3397235" y="2590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2895600" y="3200400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Vth</a:t>
            </a:r>
            <a:r>
              <a:rPr lang="de-DE" dirty="0" smtClean="0"/>
              <a:t> + </a:t>
            </a:r>
            <a:r>
              <a:rPr lang="de-DE" dirty="0" err="1" smtClean="0"/>
              <a:t>Vdssat</a:t>
            </a:r>
            <a:endParaRPr lang="de-DE" dirty="0"/>
          </a:p>
        </p:txBody>
      </p:sp>
      <p:cxnSp>
        <p:nvCxnSpPr>
          <p:cNvPr id="173" name="Gerade Verbindung 172"/>
          <p:cNvCxnSpPr/>
          <p:nvPr/>
        </p:nvCxnSpPr>
        <p:spPr bwMode="auto">
          <a:xfrm flipH="1">
            <a:off x="3505200" y="2819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" name="Gruppieren 18"/>
          <p:cNvGrpSpPr/>
          <p:nvPr/>
        </p:nvGrpSpPr>
        <p:grpSpPr>
          <a:xfrm>
            <a:off x="3657600" y="2819400"/>
            <a:ext cx="609600" cy="685800"/>
            <a:chOff x="4876800" y="2819400"/>
            <a:chExt cx="609600" cy="685800"/>
          </a:xfrm>
        </p:grpSpPr>
        <p:cxnSp>
          <p:nvCxnSpPr>
            <p:cNvPr id="15" name="Gerade Verbindung 14"/>
            <p:cNvCxnSpPr/>
            <p:nvPr/>
          </p:nvCxnSpPr>
          <p:spPr bwMode="auto">
            <a:xfrm>
              <a:off x="5181600" y="2819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 flipH="1">
              <a:off x="4876800" y="31242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" name="Gerade Verbindung 173"/>
            <p:cNvCxnSpPr/>
            <p:nvPr/>
          </p:nvCxnSpPr>
          <p:spPr bwMode="auto">
            <a:xfrm flipH="1">
              <a:off x="4953000" y="32004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5" name="Gerade Verbindung 174"/>
            <p:cNvCxnSpPr/>
            <p:nvPr/>
          </p:nvCxnSpPr>
          <p:spPr bwMode="auto">
            <a:xfrm>
              <a:off x="5181600" y="3200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6" name="Freihandform 175"/>
          <p:cNvSpPr/>
          <p:nvPr/>
        </p:nvSpPr>
        <p:spPr bwMode="auto">
          <a:xfrm>
            <a:off x="5113969" y="2863051"/>
            <a:ext cx="3268032" cy="766853"/>
          </a:xfrm>
          <a:custGeom>
            <a:avLst/>
            <a:gdLst>
              <a:gd name="connsiteX0" fmla="*/ 16367 w 3283442"/>
              <a:gd name="connsiteY0" fmla="*/ 648010 h 766837"/>
              <a:gd name="connsiteX1" fmla="*/ 73517 w 3283442"/>
              <a:gd name="connsiteY1" fmla="*/ 648010 h 766837"/>
              <a:gd name="connsiteX2" fmla="*/ 597392 w 3283442"/>
              <a:gd name="connsiteY2" fmla="*/ 571810 h 766837"/>
              <a:gd name="connsiteX3" fmla="*/ 987917 w 3283442"/>
              <a:gd name="connsiteY3" fmla="*/ 310 h 766837"/>
              <a:gd name="connsiteX4" fmla="*/ 1359392 w 3283442"/>
              <a:gd name="connsiteY4" fmla="*/ 495610 h 766837"/>
              <a:gd name="connsiteX5" fmla="*/ 1626092 w 3283442"/>
              <a:gd name="connsiteY5" fmla="*/ 762310 h 766837"/>
              <a:gd name="connsiteX6" fmla="*/ 2197592 w 3283442"/>
              <a:gd name="connsiteY6" fmla="*/ 286060 h 766837"/>
              <a:gd name="connsiteX7" fmla="*/ 2730992 w 3283442"/>
              <a:gd name="connsiteY7" fmla="*/ 514660 h 766837"/>
              <a:gd name="connsiteX8" fmla="*/ 3283442 w 3283442"/>
              <a:gd name="connsiteY8" fmla="*/ 533710 h 766837"/>
              <a:gd name="connsiteX0" fmla="*/ 1590 w 3268665"/>
              <a:gd name="connsiteY0" fmla="*/ 648010 h 766837"/>
              <a:gd name="connsiteX1" fmla="*/ 249240 w 3268665"/>
              <a:gd name="connsiteY1" fmla="*/ 657535 h 766837"/>
              <a:gd name="connsiteX2" fmla="*/ 582615 w 3268665"/>
              <a:gd name="connsiteY2" fmla="*/ 571810 h 766837"/>
              <a:gd name="connsiteX3" fmla="*/ 973140 w 3268665"/>
              <a:gd name="connsiteY3" fmla="*/ 310 h 766837"/>
              <a:gd name="connsiteX4" fmla="*/ 1344615 w 3268665"/>
              <a:gd name="connsiteY4" fmla="*/ 495610 h 766837"/>
              <a:gd name="connsiteX5" fmla="*/ 1611315 w 3268665"/>
              <a:gd name="connsiteY5" fmla="*/ 762310 h 766837"/>
              <a:gd name="connsiteX6" fmla="*/ 2182815 w 3268665"/>
              <a:gd name="connsiteY6" fmla="*/ 286060 h 766837"/>
              <a:gd name="connsiteX7" fmla="*/ 2716215 w 3268665"/>
              <a:gd name="connsiteY7" fmla="*/ 514660 h 766837"/>
              <a:gd name="connsiteX8" fmla="*/ 3268665 w 3268665"/>
              <a:gd name="connsiteY8" fmla="*/ 533710 h 766837"/>
              <a:gd name="connsiteX0" fmla="*/ 1590 w 3268665"/>
              <a:gd name="connsiteY0" fmla="*/ 651552 h 766072"/>
              <a:gd name="connsiteX1" fmla="*/ 249240 w 3268665"/>
              <a:gd name="connsiteY1" fmla="*/ 661077 h 766072"/>
              <a:gd name="connsiteX2" fmla="*/ 582615 w 3268665"/>
              <a:gd name="connsiteY2" fmla="*/ 575352 h 766072"/>
              <a:gd name="connsiteX3" fmla="*/ 973140 w 3268665"/>
              <a:gd name="connsiteY3" fmla="*/ 3852 h 766072"/>
              <a:gd name="connsiteX4" fmla="*/ 1296990 w 3268665"/>
              <a:gd name="connsiteY4" fmla="*/ 346752 h 766072"/>
              <a:gd name="connsiteX5" fmla="*/ 1611315 w 3268665"/>
              <a:gd name="connsiteY5" fmla="*/ 765852 h 766072"/>
              <a:gd name="connsiteX6" fmla="*/ 2182815 w 3268665"/>
              <a:gd name="connsiteY6" fmla="*/ 289602 h 766072"/>
              <a:gd name="connsiteX7" fmla="*/ 2716215 w 3268665"/>
              <a:gd name="connsiteY7" fmla="*/ 518202 h 766072"/>
              <a:gd name="connsiteX8" fmla="*/ 3268665 w 3268665"/>
              <a:gd name="connsiteY8" fmla="*/ 537252 h 766072"/>
              <a:gd name="connsiteX0" fmla="*/ 1590 w 3268665"/>
              <a:gd name="connsiteY0" fmla="*/ 652293 h 766853"/>
              <a:gd name="connsiteX1" fmla="*/ 249240 w 3268665"/>
              <a:gd name="connsiteY1" fmla="*/ 661818 h 766853"/>
              <a:gd name="connsiteX2" fmla="*/ 582615 w 3268665"/>
              <a:gd name="connsiteY2" fmla="*/ 576093 h 766853"/>
              <a:gd name="connsiteX3" fmla="*/ 973140 w 3268665"/>
              <a:gd name="connsiteY3" fmla="*/ 4593 h 766853"/>
              <a:gd name="connsiteX4" fmla="*/ 1296990 w 3268665"/>
              <a:gd name="connsiteY4" fmla="*/ 347493 h 766853"/>
              <a:gd name="connsiteX5" fmla="*/ 1611315 w 3268665"/>
              <a:gd name="connsiteY5" fmla="*/ 766593 h 766853"/>
              <a:gd name="connsiteX6" fmla="*/ 2182815 w 3268665"/>
              <a:gd name="connsiteY6" fmla="*/ 290343 h 766853"/>
              <a:gd name="connsiteX7" fmla="*/ 2716215 w 3268665"/>
              <a:gd name="connsiteY7" fmla="*/ 518943 h 766853"/>
              <a:gd name="connsiteX8" fmla="*/ 3268665 w 3268665"/>
              <a:gd name="connsiteY8" fmla="*/ 537993 h 766853"/>
              <a:gd name="connsiteX0" fmla="*/ 957 w 3268032"/>
              <a:gd name="connsiteY0" fmla="*/ 652293 h 766853"/>
              <a:gd name="connsiteX1" fmla="*/ 372432 w 3268032"/>
              <a:gd name="connsiteY1" fmla="*/ 642768 h 766853"/>
              <a:gd name="connsiteX2" fmla="*/ 581982 w 3268032"/>
              <a:gd name="connsiteY2" fmla="*/ 576093 h 766853"/>
              <a:gd name="connsiteX3" fmla="*/ 972507 w 3268032"/>
              <a:gd name="connsiteY3" fmla="*/ 4593 h 766853"/>
              <a:gd name="connsiteX4" fmla="*/ 1296357 w 3268032"/>
              <a:gd name="connsiteY4" fmla="*/ 347493 h 766853"/>
              <a:gd name="connsiteX5" fmla="*/ 1610682 w 3268032"/>
              <a:gd name="connsiteY5" fmla="*/ 766593 h 766853"/>
              <a:gd name="connsiteX6" fmla="*/ 2182182 w 3268032"/>
              <a:gd name="connsiteY6" fmla="*/ 290343 h 766853"/>
              <a:gd name="connsiteX7" fmla="*/ 2715582 w 3268032"/>
              <a:gd name="connsiteY7" fmla="*/ 518943 h 766853"/>
              <a:gd name="connsiteX8" fmla="*/ 3268032 w 3268032"/>
              <a:gd name="connsiteY8" fmla="*/ 537993 h 766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68032" h="766853">
                <a:moveTo>
                  <a:pt x="957" y="652293"/>
                </a:moveTo>
                <a:cubicBezTo>
                  <a:pt x="-18887" y="658643"/>
                  <a:pt x="275594" y="655468"/>
                  <a:pt x="372432" y="642768"/>
                </a:cubicBezTo>
                <a:cubicBezTo>
                  <a:pt x="469270" y="630068"/>
                  <a:pt x="481970" y="682455"/>
                  <a:pt x="581982" y="576093"/>
                </a:cubicBezTo>
                <a:cubicBezTo>
                  <a:pt x="681994" y="469731"/>
                  <a:pt x="853445" y="42693"/>
                  <a:pt x="972507" y="4593"/>
                </a:cubicBezTo>
                <a:cubicBezTo>
                  <a:pt x="1091569" y="-33507"/>
                  <a:pt x="1189995" y="172868"/>
                  <a:pt x="1296357" y="347493"/>
                </a:cubicBezTo>
                <a:cubicBezTo>
                  <a:pt x="1402719" y="522118"/>
                  <a:pt x="1463045" y="776118"/>
                  <a:pt x="1610682" y="766593"/>
                </a:cubicBezTo>
                <a:cubicBezTo>
                  <a:pt x="1758319" y="757068"/>
                  <a:pt x="1998032" y="331618"/>
                  <a:pt x="2182182" y="290343"/>
                </a:cubicBezTo>
                <a:cubicBezTo>
                  <a:pt x="2366332" y="249068"/>
                  <a:pt x="2534607" y="477668"/>
                  <a:pt x="2715582" y="518943"/>
                </a:cubicBezTo>
                <a:cubicBezTo>
                  <a:pt x="2896557" y="560218"/>
                  <a:pt x="3082294" y="549105"/>
                  <a:pt x="3268032" y="53799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Gerade Verbindung mit Pfeil 21"/>
          <p:cNvCxnSpPr/>
          <p:nvPr/>
        </p:nvCxnSpPr>
        <p:spPr bwMode="auto">
          <a:xfrm flipV="1">
            <a:off x="5334000" y="28194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7" name="Freihandform 176"/>
          <p:cNvSpPr/>
          <p:nvPr/>
        </p:nvSpPr>
        <p:spPr bwMode="auto">
          <a:xfrm>
            <a:off x="5105400" y="2133600"/>
            <a:ext cx="3268032" cy="766853"/>
          </a:xfrm>
          <a:custGeom>
            <a:avLst/>
            <a:gdLst>
              <a:gd name="connsiteX0" fmla="*/ 16367 w 3283442"/>
              <a:gd name="connsiteY0" fmla="*/ 648010 h 766837"/>
              <a:gd name="connsiteX1" fmla="*/ 73517 w 3283442"/>
              <a:gd name="connsiteY1" fmla="*/ 648010 h 766837"/>
              <a:gd name="connsiteX2" fmla="*/ 597392 w 3283442"/>
              <a:gd name="connsiteY2" fmla="*/ 571810 h 766837"/>
              <a:gd name="connsiteX3" fmla="*/ 987917 w 3283442"/>
              <a:gd name="connsiteY3" fmla="*/ 310 h 766837"/>
              <a:gd name="connsiteX4" fmla="*/ 1359392 w 3283442"/>
              <a:gd name="connsiteY4" fmla="*/ 495610 h 766837"/>
              <a:gd name="connsiteX5" fmla="*/ 1626092 w 3283442"/>
              <a:gd name="connsiteY5" fmla="*/ 762310 h 766837"/>
              <a:gd name="connsiteX6" fmla="*/ 2197592 w 3283442"/>
              <a:gd name="connsiteY6" fmla="*/ 286060 h 766837"/>
              <a:gd name="connsiteX7" fmla="*/ 2730992 w 3283442"/>
              <a:gd name="connsiteY7" fmla="*/ 514660 h 766837"/>
              <a:gd name="connsiteX8" fmla="*/ 3283442 w 3283442"/>
              <a:gd name="connsiteY8" fmla="*/ 533710 h 766837"/>
              <a:gd name="connsiteX0" fmla="*/ 1590 w 3268665"/>
              <a:gd name="connsiteY0" fmla="*/ 648010 h 766837"/>
              <a:gd name="connsiteX1" fmla="*/ 249240 w 3268665"/>
              <a:gd name="connsiteY1" fmla="*/ 657535 h 766837"/>
              <a:gd name="connsiteX2" fmla="*/ 582615 w 3268665"/>
              <a:gd name="connsiteY2" fmla="*/ 571810 h 766837"/>
              <a:gd name="connsiteX3" fmla="*/ 973140 w 3268665"/>
              <a:gd name="connsiteY3" fmla="*/ 310 h 766837"/>
              <a:gd name="connsiteX4" fmla="*/ 1344615 w 3268665"/>
              <a:gd name="connsiteY4" fmla="*/ 495610 h 766837"/>
              <a:gd name="connsiteX5" fmla="*/ 1611315 w 3268665"/>
              <a:gd name="connsiteY5" fmla="*/ 762310 h 766837"/>
              <a:gd name="connsiteX6" fmla="*/ 2182815 w 3268665"/>
              <a:gd name="connsiteY6" fmla="*/ 286060 h 766837"/>
              <a:gd name="connsiteX7" fmla="*/ 2716215 w 3268665"/>
              <a:gd name="connsiteY7" fmla="*/ 514660 h 766837"/>
              <a:gd name="connsiteX8" fmla="*/ 3268665 w 3268665"/>
              <a:gd name="connsiteY8" fmla="*/ 533710 h 766837"/>
              <a:gd name="connsiteX0" fmla="*/ 1590 w 3268665"/>
              <a:gd name="connsiteY0" fmla="*/ 651552 h 766072"/>
              <a:gd name="connsiteX1" fmla="*/ 249240 w 3268665"/>
              <a:gd name="connsiteY1" fmla="*/ 661077 h 766072"/>
              <a:gd name="connsiteX2" fmla="*/ 582615 w 3268665"/>
              <a:gd name="connsiteY2" fmla="*/ 575352 h 766072"/>
              <a:gd name="connsiteX3" fmla="*/ 973140 w 3268665"/>
              <a:gd name="connsiteY3" fmla="*/ 3852 h 766072"/>
              <a:gd name="connsiteX4" fmla="*/ 1296990 w 3268665"/>
              <a:gd name="connsiteY4" fmla="*/ 346752 h 766072"/>
              <a:gd name="connsiteX5" fmla="*/ 1611315 w 3268665"/>
              <a:gd name="connsiteY5" fmla="*/ 765852 h 766072"/>
              <a:gd name="connsiteX6" fmla="*/ 2182815 w 3268665"/>
              <a:gd name="connsiteY6" fmla="*/ 289602 h 766072"/>
              <a:gd name="connsiteX7" fmla="*/ 2716215 w 3268665"/>
              <a:gd name="connsiteY7" fmla="*/ 518202 h 766072"/>
              <a:gd name="connsiteX8" fmla="*/ 3268665 w 3268665"/>
              <a:gd name="connsiteY8" fmla="*/ 537252 h 766072"/>
              <a:gd name="connsiteX0" fmla="*/ 1590 w 3268665"/>
              <a:gd name="connsiteY0" fmla="*/ 652293 h 766853"/>
              <a:gd name="connsiteX1" fmla="*/ 249240 w 3268665"/>
              <a:gd name="connsiteY1" fmla="*/ 661818 h 766853"/>
              <a:gd name="connsiteX2" fmla="*/ 582615 w 3268665"/>
              <a:gd name="connsiteY2" fmla="*/ 576093 h 766853"/>
              <a:gd name="connsiteX3" fmla="*/ 973140 w 3268665"/>
              <a:gd name="connsiteY3" fmla="*/ 4593 h 766853"/>
              <a:gd name="connsiteX4" fmla="*/ 1296990 w 3268665"/>
              <a:gd name="connsiteY4" fmla="*/ 347493 h 766853"/>
              <a:gd name="connsiteX5" fmla="*/ 1611315 w 3268665"/>
              <a:gd name="connsiteY5" fmla="*/ 766593 h 766853"/>
              <a:gd name="connsiteX6" fmla="*/ 2182815 w 3268665"/>
              <a:gd name="connsiteY6" fmla="*/ 290343 h 766853"/>
              <a:gd name="connsiteX7" fmla="*/ 2716215 w 3268665"/>
              <a:gd name="connsiteY7" fmla="*/ 518943 h 766853"/>
              <a:gd name="connsiteX8" fmla="*/ 3268665 w 3268665"/>
              <a:gd name="connsiteY8" fmla="*/ 537993 h 766853"/>
              <a:gd name="connsiteX0" fmla="*/ 957 w 3268032"/>
              <a:gd name="connsiteY0" fmla="*/ 652293 h 766853"/>
              <a:gd name="connsiteX1" fmla="*/ 372432 w 3268032"/>
              <a:gd name="connsiteY1" fmla="*/ 642768 h 766853"/>
              <a:gd name="connsiteX2" fmla="*/ 581982 w 3268032"/>
              <a:gd name="connsiteY2" fmla="*/ 576093 h 766853"/>
              <a:gd name="connsiteX3" fmla="*/ 972507 w 3268032"/>
              <a:gd name="connsiteY3" fmla="*/ 4593 h 766853"/>
              <a:gd name="connsiteX4" fmla="*/ 1296357 w 3268032"/>
              <a:gd name="connsiteY4" fmla="*/ 347493 h 766853"/>
              <a:gd name="connsiteX5" fmla="*/ 1610682 w 3268032"/>
              <a:gd name="connsiteY5" fmla="*/ 766593 h 766853"/>
              <a:gd name="connsiteX6" fmla="*/ 2182182 w 3268032"/>
              <a:gd name="connsiteY6" fmla="*/ 290343 h 766853"/>
              <a:gd name="connsiteX7" fmla="*/ 2715582 w 3268032"/>
              <a:gd name="connsiteY7" fmla="*/ 518943 h 766853"/>
              <a:gd name="connsiteX8" fmla="*/ 3268032 w 3268032"/>
              <a:gd name="connsiteY8" fmla="*/ 537993 h 766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68032" h="766853">
                <a:moveTo>
                  <a:pt x="957" y="652293"/>
                </a:moveTo>
                <a:cubicBezTo>
                  <a:pt x="-18887" y="658643"/>
                  <a:pt x="275594" y="655468"/>
                  <a:pt x="372432" y="642768"/>
                </a:cubicBezTo>
                <a:cubicBezTo>
                  <a:pt x="469270" y="630068"/>
                  <a:pt x="481970" y="682455"/>
                  <a:pt x="581982" y="576093"/>
                </a:cubicBezTo>
                <a:cubicBezTo>
                  <a:pt x="681994" y="469731"/>
                  <a:pt x="853445" y="42693"/>
                  <a:pt x="972507" y="4593"/>
                </a:cubicBezTo>
                <a:cubicBezTo>
                  <a:pt x="1091569" y="-33507"/>
                  <a:pt x="1189995" y="172868"/>
                  <a:pt x="1296357" y="347493"/>
                </a:cubicBezTo>
                <a:cubicBezTo>
                  <a:pt x="1402719" y="522118"/>
                  <a:pt x="1463045" y="776118"/>
                  <a:pt x="1610682" y="766593"/>
                </a:cubicBezTo>
                <a:cubicBezTo>
                  <a:pt x="1758319" y="757068"/>
                  <a:pt x="1998032" y="331618"/>
                  <a:pt x="2182182" y="290343"/>
                </a:cubicBezTo>
                <a:cubicBezTo>
                  <a:pt x="2366332" y="249068"/>
                  <a:pt x="2534607" y="477668"/>
                  <a:pt x="2715582" y="518943"/>
                </a:cubicBezTo>
                <a:cubicBezTo>
                  <a:pt x="2896557" y="560218"/>
                  <a:pt x="3082294" y="549105"/>
                  <a:pt x="3268032" y="53799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8" name="Textfeld 136"/>
          <p:cNvSpPr txBox="1"/>
          <p:nvPr/>
        </p:nvSpPr>
        <p:spPr>
          <a:xfrm>
            <a:off x="5029200" y="25146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79" name="Textfeld 136"/>
          <p:cNvSpPr txBox="1"/>
          <p:nvPr/>
        </p:nvSpPr>
        <p:spPr>
          <a:xfrm>
            <a:off x="4876800" y="3276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2209800" y="2895600"/>
            <a:ext cx="5397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ym typeface="Wingdings" panose="05000000000000000000" pitchFamily="2" charset="2"/>
              </a:rPr>
              <a:t></a:t>
            </a:r>
            <a:endParaRPr lang="de-DE" sz="1400" dirty="0"/>
          </a:p>
        </p:txBody>
      </p:sp>
      <p:sp>
        <p:nvSpPr>
          <p:cNvPr id="41" name="Textfeld 40"/>
          <p:cNvSpPr txBox="1"/>
          <p:nvPr/>
        </p:nvSpPr>
        <p:spPr>
          <a:xfrm>
            <a:off x="4648200" y="2971800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Vth</a:t>
            </a:r>
            <a:r>
              <a:rPr lang="de-DE" dirty="0" smtClean="0"/>
              <a:t> + </a:t>
            </a:r>
            <a:r>
              <a:rPr lang="de-DE" dirty="0" err="1" smtClean="0"/>
              <a:t>Vdssat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177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15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Verstärker mit </a:t>
            </a:r>
            <a:r>
              <a:rPr lang="de-DE" altLang="de-DE" dirty="0" err="1" smtClean="0"/>
              <a:t>Sourcefolger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sz="1600" dirty="0" err="1" smtClean="0"/>
              <a:t>Tfb</a:t>
            </a:r>
            <a:r>
              <a:rPr lang="de-DE" sz="1600" dirty="0" smtClean="0"/>
              <a:t> = ?</a:t>
            </a:r>
            <a:endParaRPr lang="de-DE" dirty="0"/>
          </a:p>
        </p:txBody>
      </p:sp>
      <p:sp>
        <p:nvSpPr>
          <p:cNvPr id="140" name="Line 55"/>
          <p:cNvSpPr>
            <a:spLocks noChangeShapeType="1"/>
          </p:cNvSpPr>
          <p:nvPr/>
        </p:nvSpPr>
        <p:spPr bwMode="auto">
          <a:xfrm>
            <a:off x="5105400" y="3124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" name="Line 62"/>
          <p:cNvSpPr>
            <a:spLocks noChangeShapeType="1"/>
          </p:cNvSpPr>
          <p:nvPr/>
        </p:nvSpPr>
        <p:spPr bwMode="auto">
          <a:xfrm>
            <a:off x="3429000" y="2895601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2" name="Ellipse 151"/>
          <p:cNvSpPr/>
          <p:nvPr/>
        </p:nvSpPr>
        <p:spPr bwMode="auto">
          <a:xfrm>
            <a:off x="3048000" y="3048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3" name="Ellipse 152"/>
          <p:cNvSpPr/>
          <p:nvPr/>
        </p:nvSpPr>
        <p:spPr bwMode="auto">
          <a:xfrm>
            <a:off x="3048000" y="3200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4" name="Gerade Verbindung 153"/>
          <p:cNvCxnSpPr>
            <a:stCxn id="153" idx="4"/>
          </p:cNvCxnSpPr>
          <p:nvPr/>
        </p:nvCxnSpPr>
        <p:spPr bwMode="auto">
          <a:xfrm>
            <a:off x="3200400" y="3505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3200400" y="2895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3200400" y="2895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7" name="Gruppieren 156"/>
          <p:cNvGrpSpPr/>
          <p:nvPr/>
        </p:nvGrpSpPr>
        <p:grpSpPr>
          <a:xfrm>
            <a:off x="3886200" y="2895600"/>
            <a:ext cx="152400" cy="762000"/>
            <a:chOff x="6705600" y="4648200"/>
            <a:chExt cx="152400" cy="762000"/>
          </a:xfrm>
        </p:grpSpPr>
        <p:cxnSp>
          <p:nvCxnSpPr>
            <p:cNvPr id="158" name="Gerade Verbindung 15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9" name="Rechteck 15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0" name="Gerade Verbindung 15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1" name="Gerade Verbindung mit Pfeil 160"/>
          <p:cNvCxnSpPr/>
          <p:nvPr/>
        </p:nvCxnSpPr>
        <p:spPr bwMode="auto">
          <a:xfrm>
            <a:off x="3392892" y="2819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mit Pfeil 161"/>
          <p:cNvCxnSpPr>
            <a:endCxn id="152" idx="0"/>
          </p:cNvCxnSpPr>
          <p:nvPr/>
        </p:nvCxnSpPr>
        <p:spPr bwMode="auto">
          <a:xfrm>
            <a:off x="3200400" y="28956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Line 55"/>
          <p:cNvSpPr>
            <a:spLocks noChangeShapeType="1"/>
          </p:cNvSpPr>
          <p:nvPr/>
        </p:nvSpPr>
        <p:spPr bwMode="auto">
          <a:xfrm>
            <a:off x="2971801" y="3657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" name="Line 55"/>
          <p:cNvSpPr>
            <a:spLocks noChangeShapeType="1"/>
          </p:cNvSpPr>
          <p:nvPr/>
        </p:nvSpPr>
        <p:spPr bwMode="auto">
          <a:xfrm>
            <a:off x="3733800" y="3657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6" name="Textfeld 119"/>
          <p:cNvSpPr txBox="1"/>
          <p:nvPr/>
        </p:nvSpPr>
        <p:spPr>
          <a:xfrm>
            <a:off x="3824352" y="33806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Rout1</a:t>
            </a:r>
            <a:endParaRPr lang="de-DE" dirty="0"/>
          </a:p>
        </p:txBody>
      </p:sp>
      <p:sp>
        <p:nvSpPr>
          <p:cNvPr id="167" name="Textfeld 137"/>
          <p:cNvSpPr txBox="1"/>
          <p:nvPr/>
        </p:nvSpPr>
        <p:spPr>
          <a:xfrm>
            <a:off x="3072045" y="2514600"/>
            <a:ext cx="752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-gm1Vin</a:t>
            </a:r>
            <a:endParaRPr lang="de-DE" dirty="0"/>
          </a:p>
        </p:txBody>
      </p:sp>
      <p:sp>
        <p:nvSpPr>
          <p:cNvPr id="168" name="Ellipse 167"/>
          <p:cNvSpPr/>
          <p:nvPr/>
        </p:nvSpPr>
        <p:spPr bwMode="auto">
          <a:xfrm>
            <a:off x="1447800" y="3200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9" name="Gerade Verbindung 168"/>
          <p:cNvCxnSpPr>
            <a:endCxn id="168" idx="0"/>
          </p:cNvCxnSpPr>
          <p:nvPr/>
        </p:nvCxnSpPr>
        <p:spPr bwMode="auto">
          <a:xfrm>
            <a:off x="1600200" y="2895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1600200" y="3505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1447800" y="3657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171"/>
          <p:cNvSpPr txBox="1"/>
          <p:nvPr/>
        </p:nvSpPr>
        <p:spPr>
          <a:xfrm>
            <a:off x="2286000" y="28956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73" name="Textfeld 172"/>
          <p:cNvSpPr txBox="1"/>
          <p:nvPr/>
        </p:nvSpPr>
        <p:spPr>
          <a:xfrm>
            <a:off x="2305236" y="33528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74" name="Gerade Verbindung 173"/>
          <p:cNvCxnSpPr/>
          <p:nvPr/>
        </p:nvCxnSpPr>
        <p:spPr bwMode="auto">
          <a:xfrm flipV="1">
            <a:off x="5638800" y="19812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3048000" y="1981200"/>
            <a:ext cx="259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 flipH="1">
            <a:off x="2286000" y="1981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7" name="Gruppieren 176"/>
          <p:cNvGrpSpPr/>
          <p:nvPr/>
        </p:nvGrpSpPr>
        <p:grpSpPr>
          <a:xfrm rot="16200000">
            <a:off x="2743199" y="1600199"/>
            <a:ext cx="457200" cy="762002"/>
            <a:chOff x="4876800" y="1828799"/>
            <a:chExt cx="457200" cy="685801"/>
          </a:xfrm>
        </p:grpSpPr>
        <p:cxnSp>
          <p:nvCxnSpPr>
            <p:cNvPr id="178" name="Gerade Verbindung 177"/>
            <p:cNvCxnSpPr/>
            <p:nvPr/>
          </p:nvCxnSpPr>
          <p:spPr bwMode="auto">
            <a:xfrm rot="5400000">
              <a:off x="5071108" y="1863091"/>
              <a:ext cx="68583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0" name="Gerade Verbindung 179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1" name="Gerade Verbindung 180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2" name="Gruppieren 181"/>
          <p:cNvGrpSpPr/>
          <p:nvPr/>
        </p:nvGrpSpPr>
        <p:grpSpPr>
          <a:xfrm rot="16200000">
            <a:off x="1752601" y="2514599"/>
            <a:ext cx="457200" cy="762001"/>
            <a:chOff x="4876800" y="1828800"/>
            <a:chExt cx="457200" cy="685800"/>
          </a:xfrm>
        </p:grpSpPr>
        <p:cxnSp>
          <p:nvCxnSpPr>
            <p:cNvPr id="183" name="Gerade Verbindung 182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Gerade Verbindung 183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5" name="Gerade Verbindung 184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6" name="Gerade Verbindung 185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87" name="Gerade Verbindung 186"/>
          <p:cNvCxnSpPr/>
          <p:nvPr/>
        </p:nvCxnSpPr>
        <p:spPr bwMode="auto">
          <a:xfrm flipV="1">
            <a:off x="2286000" y="1981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Textfeld 137"/>
          <p:cNvSpPr txBox="1"/>
          <p:nvPr/>
        </p:nvSpPr>
        <p:spPr>
          <a:xfrm>
            <a:off x="1600200" y="2667000"/>
            <a:ext cx="4138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90" name="Textfeld 136"/>
          <p:cNvSpPr txBox="1"/>
          <p:nvPr/>
        </p:nvSpPr>
        <p:spPr>
          <a:xfrm>
            <a:off x="2263876" y="2667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94" name="Textfeld 136"/>
          <p:cNvSpPr txBox="1"/>
          <p:nvPr/>
        </p:nvSpPr>
        <p:spPr>
          <a:xfrm>
            <a:off x="5715000" y="2895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  <p:grpSp>
        <p:nvGrpSpPr>
          <p:cNvPr id="73" name="Gruppieren 72"/>
          <p:cNvGrpSpPr/>
          <p:nvPr/>
        </p:nvGrpSpPr>
        <p:grpSpPr>
          <a:xfrm>
            <a:off x="4572000" y="2514600"/>
            <a:ext cx="533400" cy="762000"/>
            <a:chOff x="1600200" y="4419600"/>
            <a:chExt cx="533400" cy="762000"/>
          </a:xfrm>
        </p:grpSpPr>
        <p:sp>
          <p:nvSpPr>
            <p:cNvPr id="7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8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cxnSp>
          <p:nvCxnSpPr>
            <p:cNvPr id="81" name="Gerade Verbindung 80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2" name="Ellipse 81"/>
          <p:cNvSpPr/>
          <p:nvPr/>
        </p:nvSpPr>
        <p:spPr bwMode="auto">
          <a:xfrm>
            <a:off x="4953000" y="3276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Ellipse 82"/>
          <p:cNvSpPr/>
          <p:nvPr/>
        </p:nvSpPr>
        <p:spPr bwMode="auto">
          <a:xfrm>
            <a:off x="4953000" y="3429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83"/>
          <p:cNvCxnSpPr/>
          <p:nvPr/>
        </p:nvCxnSpPr>
        <p:spPr bwMode="auto">
          <a:xfrm>
            <a:off x="5105400" y="3733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 flipH="1">
            <a:off x="4953000" y="4038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 flipH="1">
            <a:off x="4953000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8" name="Gruppieren 87"/>
          <p:cNvGrpSpPr/>
          <p:nvPr/>
        </p:nvGrpSpPr>
        <p:grpSpPr>
          <a:xfrm>
            <a:off x="5410200" y="3124200"/>
            <a:ext cx="457200" cy="762001"/>
            <a:chOff x="4876800" y="1828800"/>
            <a:chExt cx="457200" cy="685800"/>
          </a:xfrm>
        </p:grpSpPr>
        <p:cxnSp>
          <p:nvCxnSpPr>
            <p:cNvPr id="89" name="Gerade Verbindung 88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3" name="Textfeld 135"/>
          <p:cNvSpPr txBox="1"/>
          <p:nvPr/>
        </p:nvSpPr>
        <p:spPr>
          <a:xfrm>
            <a:off x="5654968" y="35330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Cout2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5674908" y="320040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10nF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H="1">
            <a:off x="5486400" y="4038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5334000" y="3124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5638800" y="3733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5105400" y="28472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gm2</a:t>
            </a:r>
            <a:endParaRPr lang="de-DE" dirty="0"/>
          </a:p>
        </p:txBody>
      </p:sp>
      <p:grpSp>
        <p:nvGrpSpPr>
          <p:cNvPr id="126" name="Gruppieren 125"/>
          <p:cNvGrpSpPr/>
          <p:nvPr/>
        </p:nvGrpSpPr>
        <p:grpSpPr>
          <a:xfrm>
            <a:off x="4191000" y="2895600"/>
            <a:ext cx="457200" cy="762001"/>
            <a:chOff x="4876800" y="1828800"/>
            <a:chExt cx="457200" cy="685800"/>
          </a:xfrm>
        </p:grpSpPr>
        <p:cxnSp>
          <p:nvCxnSpPr>
            <p:cNvPr id="127" name="Gerade Verbindung 126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8" name="Gerade Verbindung 127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Gerade Verbindung 12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Gerade Verbindung 129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1" name="Textfeld 119"/>
          <p:cNvSpPr txBox="1"/>
          <p:nvPr/>
        </p:nvSpPr>
        <p:spPr>
          <a:xfrm>
            <a:off x="4267200" y="33806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C</a:t>
            </a:r>
            <a:r>
              <a:rPr lang="de-DE" dirty="0" smtClean="0"/>
              <a:t>out1</a:t>
            </a:r>
            <a:endParaRPr lang="de-DE" dirty="0"/>
          </a:p>
        </p:txBody>
      </p:sp>
      <p:sp>
        <p:nvSpPr>
          <p:cNvPr id="132" name="Textfeld 137"/>
          <p:cNvSpPr txBox="1"/>
          <p:nvPr/>
        </p:nvSpPr>
        <p:spPr>
          <a:xfrm>
            <a:off x="3043190" y="16764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2" name="Ellipse 1"/>
          <p:cNvSpPr/>
          <p:nvPr/>
        </p:nvSpPr>
        <p:spPr bwMode="auto">
          <a:xfrm>
            <a:off x="3048000" y="2514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 flipV="1">
            <a:off x="3886200" y="34290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119"/>
          <p:cNvSpPr txBox="1"/>
          <p:nvPr/>
        </p:nvSpPr>
        <p:spPr>
          <a:xfrm>
            <a:off x="3774793" y="4191000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10MOhm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741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16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</a:t>
            </a:r>
            <a:r>
              <a:rPr lang="de-DE" altLang="de-DE" dirty="0" err="1"/>
              <a:t>Sourcefolger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sz="1600" dirty="0" smtClean="0"/>
              <a:t>Schleifenverstärkung </a:t>
            </a:r>
            <a:r>
              <a:rPr lang="de-DE" sz="1600" dirty="0"/>
              <a:t>hat </a:t>
            </a:r>
            <a:r>
              <a:rPr lang="de-DE" sz="1600" dirty="0" smtClean="0"/>
              <a:t>zwei </a:t>
            </a:r>
            <a:r>
              <a:rPr lang="de-DE" sz="1600" dirty="0"/>
              <a:t>Zeitkonstanten</a:t>
            </a:r>
            <a:endParaRPr lang="de-DE" dirty="0"/>
          </a:p>
        </p:txBody>
      </p:sp>
      <p:sp>
        <p:nvSpPr>
          <p:cNvPr id="140" name="Line 55"/>
          <p:cNvSpPr>
            <a:spLocks noChangeShapeType="1"/>
          </p:cNvSpPr>
          <p:nvPr/>
        </p:nvSpPr>
        <p:spPr bwMode="auto">
          <a:xfrm>
            <a:off x="3962400" y="5562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" name="Line 62"/>
          <p:cNvSpPr>
            <a:spLocks noChangeShapeType="1"/>
          </p:cNvSpPr>
          <p:nvPr/>
        </p:nvSpPr>
        <p:spPr bwMode="auto">
          <a:xfrm>
            <a:off x="2286000" y="5334001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2" name="Ellipse 151"/>
          <p:cNvSpPr/>
          <p:nvPr/>
        </p:nvSpPr>
        <p:spPr bwMode="auto">
          <a:xfrm>
            <a:off x="1905000" y="5486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3" name="Ellipse 152"/>
          <p:cNvSpPr/>
          <p:nvPr/>
        </p:nvSpPr>
        <p:spPr bwMode="auto">
          <a:xfrm>
            <a:off x="1905000" y="5638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4" name="Gerade Verbindung 153"/>
          <p:cNvCxnSpPr>
            <a:stCxn id="153" idx="4"/>
          </p:cNvCxnSpPr>
          <p:nvPr/>
        </p:nvCxnSpPr>
        <p:spPr bwMode="auto">
          <a:xfrm>
            <a:off x="2057400" y="5943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2057400" y="5334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20574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7" name="Gruppieren 156"/>
          <p:cNvGrpSpPr/>
          <p:nvPr/>
        </p:nvGrpSpPr>
        <p:grpSpPr>
          <a:xfrm>
            <a:off x="2743200" y="5334000"/>
            <a:ext cx="152400" cy="762000"/>
            <a:chOff x="6705600" y="4648200"/>
            <a:chExt cx="152400" cy="762000"/>
          </a:xfrm>
        </p:grpSpPr>
        <p:cxnSp>
          <p:nvCxnSpPr>
            <p:cNvPr id="158" name="Gerade Verbindung 15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9" name="Rechteck 15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0" name="Gerade Verbindung 15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1" name="Gerade Verbindung mit Pfeil 160"/>
          <p:cNvCxnSpPr/>
          <p:nvPr/>
        </p:nvCxnSpPr>
        <p:spPr bwMode="auto">
          <a:xfrm>
            <a:off x="2249892" y="5257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mit Pfeil 161"/>
          <p:cNvCxnSpPr>
            <a:endCxn id="152" idx="0"/>
          </p:cNvCxnSpPr>
          <p:nvPr/>
        </p:nvCxnSpPr>
        <p:spPr bwMode="auto">
          <a:xfrm>
            <a:off x="2057400" y="5334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Line 55"/>
          <p:cNvSpPr>
            <a:spLocks noChangeShapeType="1"/>
          </p:cNvSpPr>
          <p:nvPr/>
        </p:nvSpPr>
        <p:spPr bwMode="auto">
          <a:xfrm>
            <a:off x="1828801" y="609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" name="Line 55"/>
          <p:cNvSpPr>
            <a:spLocks noChangeShapeType="1"/>
          </p:cNvSpPr>
          <p:nvPr/>
        </p:nvSpPr>
        <p:spPr bwMode="auto">
          <a:xfrm>
            <a:off x="2590800" y="6096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6" name="Textfeld 119"/>
          <p:cNvSpPr txBox="1"/>
          <p:nvPr/>
        </p:nvSpPr>
        <p:spPr>
          <a:xfrm>
            <a:off x="2681352" y="58190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Rout1</a:t>
            </a:r>
            <a:endParaRPr lang="de-DE" dirty="0"/>
          </a:p>
        </p:txBody>
      </p:sp>
      <p:sp>
        <p:nvSpPr>
          <p:cNvPr id="167" name="Textfeld 137"/>
          <p:cNvSpPr txBox="1"/>
          <p:nvPr/>
        </p:nvSpPr>
        <p:spPr>
          <a:xfrm>
            <a:off x="1929045" y="4953000"/>
            <a:ext cx="752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-gm1Vin</a:t>
            </a:r>
            <a:endParaRPr lang="de-DE" dirty="0"/>
          </a:p>
        </p:txBody>
      </p:sp>
      <p:sp>
        <p:nvSpPr>
          <p:cNvPr id="168" name="Ellipse 167"/>
          <p:cNvSpPr/>
          <p:nvPr/>
        </p:nvSpPr>
        <p:spPr bwMode="auto">
          <a:xfrm>
            <a:off x="304800" y="5638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9" name="Gerade Verbindung 168"/>
          <p:cNvCxnSpPr>
            <a:endCxn id="168" idx="0"/>
          </p:cNvCxnSpPr>
          <p:nvPr/>
        </p:nvCxnSpPr>
        <p:spPr bwMode="auto">
          <a:xfrm>
            <a:off x="457200" y="5334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457200" y="5943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304800" y="6096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171"/>
          <p:cNvSpPr txBox="1"/>
          <p:nvPr/>
        </p:nvSpPr>
        <p:spPr>
          <a:xfrm>
            <a:off x="1504764" y="5334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73" name="Textfeld 172"/>
          <p:cNvSpPr txBox="1"/>
          <p:nvPr/>
        </p:nvSpPr>
        <p:spPr>
          <a:xfrm>
            <a:off x="1524000" y="57912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74" name="Gerade Verbindung 173"/>
          <p:cNvCxnSpPr/>
          <p:nvPr/>
        </p:nvCxnSpPr>
        <p:spPr bwMode="auto">
          <a:xfrm flipV="1">
            <a:off x="4495800" y="4419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1905000" y="4419600"/>
            <a:ext cx="259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 flipH="1">
            <a:off x="1143000" y="4419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7" name="Gruppieren 176"/>
          <p:cNvGrpSpPr/>
          <p:nvPr/>
        </p:nvGrpSpPr>
        <p:grpSpPr>
          <a:xfrm rot="16200000">
            <a:off x="1600199" y="4038599"/>
            <a:ext cx="457200" cy="762002"/>
            <a:chOff x="4876800" y="1828799"/>
            <a:chExt cx="457200" cy="685801"/>
          </a:xfrm>
        </p:grpSpPr>
        <p:cxnSp>
          <p:nvCxnSpPr>
            <p:cNvPr id="178" name="Gerade Verbindung 177"/>
            <p:cNvCxnSpPr/>
            <p:nvPr/>
          </p:nvCxnSpPr>
          <p:spPr bwMode="auto">
            <a:xfrm rot="5400000">
              <a:off x="5071108" y="1863091"/>
              <a:ext cx="68583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0" name="Gerade Verbindung 179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1" name="Gerade Verbindung 180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2" name="Gruppieren 181"/>
          <p:cNvGrpSpPr/>
          <p:nvPr/>
        </p:nvGrpSpPr>
        <p:grpSpPr>
          <a:xfrm rot="16200000">
            <a:off x="609601" y="4952999"/>
            <a:ext cx="457200" cy="762001"/>
            <a:chOff x="4876800" y="1828800"/>
            <a:chExt cx="457200" cy="685800"/>
          </a:xfrm>
        </p:grpSpPr>
        <p:cxnSp>
          <p:nvCxnSpPr>
            <p:cNvPr id="183" name="Gerade Verbindung 182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Gerade Verbindung 183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5" name="Gerade Verbindung 184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6" name="Gerade Verbindung 185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87" name="Gerade Verbindung 186"/>
          <p:cNvCxnSpPr/>
          <p:nvPr/>
        </p:nvCxnSpPr>
        <p:spPr bwMode="auto">
          <a:xfrm flipV="1">
            <a:off x="11430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Textfeld 137"/>
          <p:cNvSpPr txBox="1"/>
          <p:nvPr/>
        </p:nvSpPr>
        <p:spPr>
          <a:xfrm>
            <a:off x="457200" y="5105400"/>
            <a:ext cx="4138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90" name="Textfeld 136"/>
          <p:cNvSpPr txBox="1"/>
          <p:nvPr/>
        </p:nvSpPr>
        <p:spPr>
          <a:xfrm>
            <a:off x="148264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94" name="Textfeld 136"/>
          <p:cNvSpPr txBox="1"/>
          <p:nvPr/>
        </p:nvSpPr>
        <p:spPr>
          <a:xfrm>
            <a:off x="4572000" y="5334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  <p:grpSp>
        <p:nvGrpSpPr>
          <p:cNvPr id="73" name="Gruppieren 72"/>
          <p:cNvGrpSpPr/>
          <p:nvPr/>
        </p:nvGrpSpPr>
        <p:grpSpPr>
          <a:xfrm>
            <a:off x="3429000" y="4953000"/>
            <a:ext cx="533400" cy="762000"/>
            <a:chOff x="1600200" y="4419600"/>
            <a:chExt cx="533400" cy="762000"/>
          </a:xfrm>
        </p:grpSpPr>
        <p:sp>
          <p:nvSpPr>
            <p:cNvPr id="7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7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8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cxnSp>
          <p:nvCxnSpPr>
            <p:cNvPr id="81" name="Gerade Verbindung 80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2" name="Ellipse 81"/>
          <p:cNvSpPr/>
          <p:nvPr/>
        </p:nvSpPr>
        <p:spPr bwMode="auto">
          <a:xfrm>
            <a:off x="3810000" y="5715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Ellipse 82"/>
          <p:cNvSpPr/>
          <p:nvPr/>
        </p:nvSpPr>
        <p:spPr bwMode="auto">
          <a:xfrm>
            <a:off x="3810000" y="5867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83"/>
          <p:cNvCxnSpPr/>
          <p:nvPr/>
        </p:nvCxnSpPr>
        <p:spPr bwMode="auto">
          <a:xfrm>
            <a:off x="3962400" y="6172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 flipH="1">
            <a:off x="3810000" y="6477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 flipH="1">
            <a:off x="3810000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8" name="Gruppieren 87"/>
          <p:cNvGrpSpPr/>
          <p:nvPr/>
        </p:nvGrpSpPr>
        <p:grpSpPr>
          <a:xfrm>
            <a:off x="4267200" y="5562600"/>
            <a:ext cx="457200" cy="762001"/>
            <a:chOff x="4876800" y="1828800"/>
            <a:chExt cx="457200" cy="685800"/>
          </a:xfrm>
        </p:grpSpPr>
        <p:cxnSp>
          <p:nvCxnSpPr>
            <p:cNvPr id="89" name="Gerade Verbindung 88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3" name="Textfeld 135"/>
          <p:cNvSpPr txBox="1"/>
          <p:nvPr/>
        </p:nvSpPr>
        <p:spPr>
          <a:xfrm>
            <a:off x="4554447" y="5971401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4531908" y="563880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10nF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H="1">
            <a:off x="4343400" y="6477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4191000" y="5562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495800" y="6172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3962400" y="52856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gm2</a:t>
            </a:r>
            <a:endParaRPr lang="de-DE" dirty="0"/>
          </a:p>
        </p:txBody>
      </p:sp>
      <p:grpSp>
        <p:nvGrpSpPr>
          <p:cNvPr id="126" name="Gruppieren 125"/>
          <p:cNvGrpSpPr/>
          <p:nvPr/>
        </p:nvGrpSpPr>
        <p:grpSpPr>
          <a:xfrm>
            <a:off x="3048000" y="5334000"/>
            <a:ext cx="457200" cy="762001"/>
            <a:chOff x="4876800" y="1828800"/>
            <a:chExt cx="457200" cy="685800"/>
          </a:xfrm>
        </p:grpSpPr>
        <p:cxnSp>
          <p:nvCxnSpPr>
            <p:cNvPr id="127" name="Gerade Verbindung 126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8" name="Gerade Verbindung 127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Gerade Verbindung 12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Gerade Verbindung 129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1" name="Textfeld 119"/>
          <p:cNvSpPr txBox="1"/>
          <p:nvPr/>
        </p:nvSpPr>
        <p:spPr>
          <a:xfrm>
            <a:off x="3124200" y="58190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C</a:t>
            </a:r>
            <a:r>
              <a:rPr lang="de-DE" dirty="0" smtClean="0"/>
              <a:t>out1</a:t>
            </a:r>
            <a:endParaRPr lang="de-DE" dirty="0"/>
          </a:p>
        </p:txBody>
      </p:sp>
      <p:sp>
        <p:nvSpPr>
          <p:cNvPr id="132" name="Textfeld 137"/>
          <p:cNvSpPr txBox="1"/>
          <p:nvPr/>
        </p:nvSpPr>
        <p:spPr>
          <a:xfrm>
            <a:off x="1900190" y="4114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Cfb</a:t>
            </a:r>
            <a:endParaRPr lang="de-DE" dirty="0"/>
          </a:p>
        </p:txBody>
      </p:sp>
      <p:cxnSp>
        <p:nvCxnSpPr>
          <p:cNvPr id="87" name="Gerade Verbindung mit Pfeil 86"/>
          <p:cNvCxnSpPr/>
          <p:nvPr/>
        </p:nvCxnSpPr>
        <p:spPr bwMode="auto">
          <a:xfrm>
            <a:off x="2286000" y="33528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mit Pfeil 95"/>
          <p:cNvCxnSpPr/>
          <p:nvPr/>
        </p:nvCxnSpPr>
        <p:spPr bwMode="auto">
          <a:xfrm flipV="1">
            <a:off x="2286000" y="1219200"/>
            <a:ext cx="0" cy="213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2265888" y="1905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180288" y="1905000"/>
            <a:ext cx="2382312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" name="Grafik 1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048000"/>
            <a:ext cx="6032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03" name="Gerade Verbindung mit Pfeil 102"/>
          <p:cNvCxnSpPr/>
          <p:nvPr/>
        </p:nvCxnSpPr>
        <p:spPr bwMode="auto">
          <a:xfrm flipV="1">
            <a:off x="2590800" y="19050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mit Pfeil 103"/>
          <p:cNvCxnSpPr/>
          <p:nvPr/>
        </p:nvCxnSpPr>
        <p:spPr bwMode="auto">
          <a:xfrm>
            <a:off x="1884888" y="26670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7" name="Object 7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471586661"/>
              </p:ext>
            </p:extLst>
          </p:nvPr>
        </p:nvGraphicFramePr>
        <p:xfrm>
          <a:off x="1655763" y="1460500"/>
          <a:ext cx="762000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910" name="Formel" r:id="rId4" imgW="698400" imgH="203040" progId="Equation.3">
                  <p:embed/>
                </p:oleObj>
              </mc:Choice>
              <mc:Fallback>
                <p:oleObj name="Formel" r:id="rId4" imgW="698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763" y="1460500"/>
                        <a:ext cx="762000" cy="22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" name="Textfeld 137"/>
          <p:cNvSpPr txBox="1"/>
          <p:nvPr/>
        </p:nvSpPr>
        <p:spPr>
          <a:xfrm>
            <a:off x="2983414" y="5105400"/>
            <a:ext cx="576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Vout1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4724400" y="4648200"/>
            <a:ext cx="1316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Tout</a:t>
            </a:r>
            <a:r>
              <a:rPr lang="de-DE" dirty="0"/>
              <a:t> = </a:t>
            </a:r>
            <a:r>
              <a:rPr lang="de-DE" dirty="0" err="1" smtClean="0"/>
              <a:t>Cout</a:t>
            </a:r>
            <a:r>
              <a:rPr lang="de-DE" dirty="0" smtClean="0"/>
              <a:t>/gm2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490276" y="4114800"/>
            <a:ext cx="28216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T1 = Cout1 </a:t>
            </a:r>
            <a:r>
              <a:rPr lang="de-DE" dirty="0" smtClean="0"/>
              <a:t>Rout1 ~ </a:t>
            </a:r>
            <a:r>
              <a:rPr lang="de-DE" dirty="0" smtClean="0">
                <a:solidFill>
                  <a:srgbClr val="FF0000"/>
                </a:solidFill>
              </a:rPr>
              <a:t>mindestens 100ns</a:t>
            </a:r>
            <a:endParaRPr lang="de-DE" dirty="0">
              <a:solidFill>
                <a:srgbClr val="FF0000"/>
              </a:solidFill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3200400" y="41910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H="1">
            <a:off x="4343400" y="4953000"/>
            <a:ext cx="3810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5562600" y="3733800"/>
            <a:ext cx="304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>
          <a:xfrm>
            <a:off x="3712052" y="1170801"/>
            <a:ext cx="44342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Vout</a:t>
            </a:r>
            <a:r>
              <a:rPr lang="de-DE" dirty="0"/>
              <a:t> = - </a:t>
            </a:r>
            <a:r>
              <a:rPr lang="de-DE" dirty="0" smtClean="0"/>
              <a:t>gm1 Rout1 Vin / (</a:t>
            </a:r>
            <a:r>
              <a:rPr lang="de-DE" dirty="0"/>
              <a:t>1 + s Rout1 Cout1)(1 + s </a:t>
            </a:r>
            <a:r>
              <a:rPr lang="de-DE" dirty="0" err="1"/>
              <a:t>Cout</a:t>
            </a:r>
            <a:r>
              <a:rPr lang="de-DE" dirty="0"/>
              <a:t>/gm2)</a:t>
            </a:r>
          </a:p>
        </p:txBody>
      </p:sp>
      <p:sp>
        <p:nvSpPr>
          <p:cNvPr id="15" name="Rechteck 14"/>
          <p:cNvSpPr/>
          <p:nvPr/>
        </p:nvSpPr>
        <p:spPr>
          <a:xfrm>
            <a:off x="6629400" y="1905000"/>
            <a:ext cx="22621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T1 &gt; 10fF * 10MOhm = 100ns.</a:t>
            </a:r>
          </a:p>
        </p:txBody>
      </p:sp>
      <p:sp>
        <p:nvSpPr>
          <p:cNvPr id="17" name="Rechteck 16"/>
          <p:cNvSpPr/>
          <p:nvPr/>
        </p:nvSpPr>
        <p:spPr>
          <a:xfrm>
            <a:off x="6629400" y="2209800"/>
            <a:ext cx="8717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Tout</a:t>
            </a:r>
            <a:r>
              <a:rPr lang="de-DE" dirty="0"/>
              <a:t> &lt; T1.</a:t>
            </a:r>
          </a:p>
        </p:txBody>
      </p:sp>
      <p:sp>
        <p:nvSpPr>
          <p:cNvPr id="111" name="Textfeld 110"/>
          <p:cNvSpPr txBox="1"/>
          <p:nvPr/>
        </p:nvSpPr>
        <p:spPr>
          <a:xfrm>
            <a:off x="3148361" y="1752600"/>
            <a:ext cx="1657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1/T1 </a:t>
            </a:r>
            <a:r>
              <a:rPr lang="de-DE" dirty="0"/>
              <a:t>= </a:t>
            </a:r>
            <a:r>
              <a:rPr lang="de-DE" dirty="0" smtClean="0"/>
              <a:t>1/Cout1 Rout1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4495800" y="3657600"/>
            <a:ext cx="1488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Tout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gm2/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13" name="Rechteck 112"/>
          <p:cNvSpPr/>
          <p:nvPr/>
        </p:nvSpPr>
        <p:spPr>
          <a:xfrm>
            <a:off x="990600" y="2362200"/>
            <a:ext cx="12939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gm1 Rout1 Beta</a:t>
            </a:r>
            <a:endParaRPr lang="de-DE" dirty="0"/>
          </a:p>
        </p:txBody>
      </p:sp>
      <p:grpSp>
        <p:nvGrpSpPr>
          <p:cNvPr id="105" name="Gruppieren 104"/>
          <p:cNvGrpSpPr/>
          <p:nvPr/>
        </p:nvGrpSpPr>
        <p:grpSpPr>
          <a:xfrm>
            <a:off x="1371600" y="5486400"/>
            <a:ext cx="152400" cy="381000"/>
            <a:chOff x="5562600" y="1752600"/>
            <a:chExt cx="152400" cy="381000"/>
          </a:xfrm>
        </p:grpSpPr>
        <p:sp>
          <p:nvSpPr>
            <p:cNvPr id="106" name="Ellipse 105"/>
            <p:cNvSpPr/>
            <p:nvPr/>
          </p:nvSpPr>
          <p:spPr bwMode="auto">
            <a:xfrm>
              <a:off x="5562600" y="1905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8" name="Gerade Verbindung 107"/>
            <p:cNvCxnSpPr/>
            <p:nvPr/>
          </p:nvCxnSpPr>
          <p:spPr bwMode="auto">
            <a:xfrm>
              <a:off x="5638800" y="17526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9" name="Gerade Verbindung mit Pfeil 108"/>
          <p:cNvCxnSpPr/>
          <p:nvPr/>
        </p:nvCxnSpPr>
        <p:spPr bwMode="auto">
          <a:xfrm flipV="1">
            <a:off x="1219200" y="55626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2870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17</a:t>
            </a:fld>
            <a:endParaRPr lang="de-DE" altLang="de-DE" sz="1400" dirty="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</a:t>
            </a:r>
            <a:r>
              <a:rPr lang="de-DE" altLang="de-DE" dirty="0" err="1"/>
              <a:t>Sourcefolger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sz="1400" dirty="0" smtClean="0"/>
              <a:t>Stabilität</a:t>
            </a:r>
            <a:endParaRPr lang="de-DE" sz="1600" dirty="0"/>
          </a:p>
        </p:txBody>
      </p:sp>
      <p:cxnSp>
        <p:nvCxnSpPr>
          <p:cNvPr id="87" name="Gerade Verbindung mit Pfeil 86"/>
          <p:cNvCxnSpPr/>
          <p:nvPr/>
        </p:nvCxnSpPr>
        <p:spPr bwMode="auto">
          <a:xfrm>
            <a:off x="2286000" y="33528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mit Pfeil 95"/>
          <p:cNvCxnSpPr/>
          <p:nvPr/>
        </p:nvCxnSpPr>
        <p:spPr bwMode="auto">
          <a:xfrm flipV="1">
            <a:off x="2286000" y="1219200"/>
            <a:ext cx="0" cy="213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2265888" y="1905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" name="Grafik 1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048000"/>
            <a:ext cx="6032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03" name="Gerade Verbindung mit Pfeil 102"/>
          <p:cNvCxnSpPr/>
          <p:nvPr/>
        </p:nvCxnSpPr>
        <p:spPr bwMode="auto">
          <a:xfrm flipV="1">
            <a:off x="2590800" y="19050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mit Pfeil 103"/>
          <p:cNvCxnSpPr/>
          <p:nvPr/>
        </p:nvCxnSpPr>
        <p:spPr bwMode="auto">
          <a:xfrm>
            <a:off x="1884888" y="26670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7" name="Object 7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665016083"/>
              </p:ext>
            </p:extLst>
          </p:nvPr>
        </p:nvGraphicFramePr>
        <p:xfrm>
          <a:off x="1655763" y="1460500"/>
          <a:ext cx="762000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9" name="Formel" r:id="rId4" imgW="698400" imgH="203040" progId="Equation.3">
                  <p:embed/>
                </p:oleObj>
              </mc:Choice>
              <mc:Fallback>
                <p:oleObj name="Formel" r:id="rId4" imgW="698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763" y="1460500"/>
                        <a:ext cx="762000" cy="22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Textfeld 110"/>
          <p:cNvSpPr txBox="1"/>
          <p:nvPr/>
        </p:nvSpPr>
        <p:spPr>
          <a:xfrm>
            <a:off x="3148361" y="1752600"/>
            <a:ext cx="1657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1/T1 </a:t>
            </a:r>
            <a:r>
              <a:rPr lang="de-DE" dirty="0"/>
              <a:t>= </a:t>
            </a:r>
            <a:r>
              <a:rPr lang="de-DE" dirty="0" smtClean="0"/>
              <a:t>1/Cout1 Rout1</a:t>
            </a:r>
            <a:endParaRPr lang="de-DE" dirty="0"/>
          </a:p>
        </p:txBody>
      </p:sp>
      <p:sp>
        <p:nvSpPr>
          <p:cNvPr id="113" name="Rechteck 112"/>
          <p:cNvSpPr/>
          <p:nvPr/>
        </p:nvSpPr>
        <p:spPr>
          <a:xfrm>
            <a:off x="990600" y="2362200"/>
            <a:ext cx="12939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gm1 Rout1 Beta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6858000" y="3581400"/>
            <a:ext cx="14014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Tout</a:t>
            </a:r>
            <a:r>
              <a:rPr lang="de-DE" dirty="0"/>
              <a:t> * </a:t>
            </a:r>
            <a:r>
              <a:rPr lang="de-DE" dirty="0" err="1"/>
              <a:t>beta</a:t>
            </a:r>
            <a:r>
              <a:rPr lang="de-DE" dirty="0"/>
              <a:t> A &lt; T1</a:t>
            </a:r>
          </a:p>
        </p:txBody>
      </p:sp>
      <p:sp>
        <p:nvSpPr>
          <p:cNvPr id="6" name="Rechteck 5"/>
          <p:cNvSpPr/>
          <p:nvPr/>
        </p:nvSpPr>
        <p:spPr>
          <a:xfrm>
            <a:off x="990600" y="4371201"/>
            <a:ext cx="7315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err="1"/>
              <a:t>Tfb</a:t>
            </a:r>
            <a:r>
              <a:rPr lang="de-DE" dirty="0"/>
              <a:t> = T1/</a:t>
            </a:r>
            <a:r>
              <a:rPr lang="de-DE" dirty="0" err="1"/>
              <a:t>betaA</a:t>
            </a:r>
            <a:r>
              <a:rPr lang="de-DE" dirty="0"/>
              <a:t> = Rout1 </a:t>
            </a:r>
            <a:r>
              <a:rPr lang="de-DE" dirty="0" smtClean="0"/>
              <a:t>Cout1 / (Rout1 </a:t>
            </a:r>
            <a:r>
              <a:rPr lang="de-DE" dirty="0"/>
              <a:t>gm1 </a:t>
            </a:r>
            <a:r>
              <a:rPr lang="de-DE" dirty="0" smtClean="0"/>
              <a:t>Beta) = Cout1 / (gm1 Beta) &gt; </a:t>
            </a:r>
            <a:r>
              <a:rPr lang="de-DE" dirty="0" err="1"/>
              <a:t>Tout</a:t>
            </a:r>
            <a:r>
              <a:rPr lang="de-DE" dirty="0"/>
              <a:t> = </a:t>
            </a:r>
            <a:r>
              <a:rPr lang="de-DE" dirty="0" err="1"/>
              <a:t>Cout</a:t>
            </a:r>
            <a:r>
              <a:rPr lang="de-DE" dirty="0"/>
              <a:t>/gm2</a:t>
            </a:r>
          </a:p>
        </p:txBody>
      </p:sp>
      <p:sp>
        <p:nvSpPr>
          <p:cNvPr id="105" name="Rechteck 104"/>
          <p:cNvSpPr/>
          <p:nvPr/>
        </p:nvSpPr>
        <p:spPr>
          <a:xfrm>
            <a:off x="6629400" y="1905000"/>
            <a:ext cx="22621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T1 &gt; 10fF * 10MOhm = 100ns.</a:t>
            </a:r>
          </a:p>
        </p:txBody>
      </p:sp>
      <p:sp>
        <p:nvSpPr>
          <p:cNvPr id="106" name="Rechteck 105"/>
          <p:cNvSpPr/>
          <p:nvPr/>
        </p:nvSpPr>
        <p:spPr>
          <a:xfrm>
            <a:off x="6629400" y="2209800"/>
            <a:ext cx="8717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Tout</a:t>
            </a:r>
            <a:r>
              <a:rPr lang="de-DE" dirty="0"/>
              <a:t> &lt; T1.</a:t>
            </a:r>
          </a:p>
        </p:txBody>
      </p:sp>
      <p:cxnSp>
        <p:nvCxnSpPr>
          <p:cNvPr id="10" name="Gerade Verbindung mit Pfeil 9"/>
          <p:cNvCxnSpPr/>
          <p:nvPr/>
        </p:nvCxnSpPr>
        <p:spPr bwMode="auto">
          <a:xfrm flipH="1">
            <a:off x="6477000" y="3886200"/>
            <a:ext cx="3048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Rechteck 107"/>
          <p:cNvSpPr/>
          <p:nvPr/>
        </p:nvSpPr>
        <p:spPr>
          <a:xfrm>
            <a:off x="6923231" y="3276600"/>
            <a:ext cx="772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Stabilität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1523737" y="4800600"/>
            <a:ext cx="11432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Tfb</a:t>
            </a:r>
            <a:r>
              <a:rPr lang="de-DE" dirty="0"/>
              <a:t> = </a:t>
            </a:r>
            <a:r>
              <a:rPr lang="de-DE" dirty="0" smtClean="0"/>
              <a:t>10ns -&gt; 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2577088" y="4800600"/>
            <a:ext cx="35189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Cout</a:t>
            </a:r>
            <a:r>
              <a:rPr lang="de-DE" dirty="0"/>
              <a:t>/gm2 &lt; 10ns, oder gm2 &gt; 10pF/10ns = 1mSi</a:t>
            </a:r>
          </a:p>
        </p:txBody>
      </p:sp>
      <p:sp>
        <p:nvSpPr>
          <p:cNvPr id="16" name="Rechteck 15"/>
          <p:cNvSpPr/>
          <p:nvPr/>
        </p:nvSpPr>
        <p:spPr>
          <a:xfrm>
            <a:off x="1503817" y="5181600"/>
            <a:ext cx="23823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Tfb</a:t>
            </a:r>
            <a:r>
              <a:rPr lang="de-DE" dirty="0"/>
              <a:t> = Cout1/gm1 </a:t>
            </a:r>
            <a:r>
              <a:rPr lang="de-DE" dirty="0" smtClean="0"/>
              <a:t>Beta != f(</a:t>
            </a:r>
            <a:r>
              <a:rPr lang="de-DE" dirty="0" err="1" smtClean="0"/>
              <a:t>Cout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2556011" y="5638800"/>
            <a:ext cx="23854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Stabilität: </a:t>
            </a:r>
            <a:r>
              <a:rPr lang="de-DE" dirty="0" err="1" smtClean="0"/>
              <a:t>Tout</a:t>
            </a:r>
            <a:r>
              <a:rPr lang="de-DE" dirty="0" smtClean="0"/>
              <a:t> = </a:t>
            </a:r>
            <a:r>
              <a:rPr lang="de-DE" dirty="0" err="1" smtClean="0"/>
              <a:t>Cout</a:t>
            </a:r>
            <a:r>
              <a:rPr lang="de-DE" dirty="0" smtClean="0"/>
              <a:t>/gm2 &lt; </a:t>
            </a:r>
            <a:r>
              <a:rPr lang="de-DE" dirty="0" err="1" smtClean="0"/>
              <a:t>Tfb</a:t>
            </a:r>
            <a:endParaRPr lang="de-DE" dirty="0"/>
          </a:p>
        </p:txBody>
      </p:sp>
      <p:sp>
        <p:nvSpPr>
          <p:cNvPr id="2" name="Ellipse 1"/>
          <p:cNvSpPr/>
          <p:nvPr/>
        </p:nvSpPr>
        <p:spPr bwMode="auto">
          <a:xfrm>
            <a:off x="6705600" y="3048000"/>
            <a:ext cx="1676400" cy="1066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Gerade Verbindung 27"/>
          <p:cNvCxnSpPr/>
          <p:nvPr/>
        </p:nvCxnSpPr>
        <p:spPr bwMode="auto">
          <a:xfrm>
            <a:off x="3180288" y="1905000"/>
            <a:ext cx="2382312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5562600" y="3733800"/>
            <a:ext cx="304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/>
          <p:cNvSpPr txBox="1"/>
          <p:nvPr/>
        </p:nvSpPr>
        <p:spPr>
          <a:xfrm>
            <a:off x="4495800" y="3657600"/>
            <a:ext cx="1488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Tout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gm2/</a:t>
            </a:r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2438400" y="3352800"/>
            <a:ext cx="266700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Abgerundetes Rechteck 6"/>
          <p:cNvSpPr/>
          <p:nvPr/>
        </p:nvSpPr>
        <p:spPr bwMode="auto">
          <a:xfrm>
            <a:off x="1524000" y="5105400"/>
            <a:ext cx="2362200" cy="381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Abgerundetes Rechteck 33"/>
          <p:cNvSpPr/>
          <p:nvPr/>
        </p:nvSpPr>
        <p:spPr bwMode="auto">
          <a:xfrm>
            <a:off x="2514600" y="5562600"/>
            <a:ext cx="2667000" cy="381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V="1">
            <a:off x="3733800" y="5334000"/>
            <a:ext cx="4572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7705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18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</a:t>
            </a:r>
            <a:r>
              <a:rPr lang="de-DE" altLang="de-DE" dirty="0" err="1"/>
              <a:t>Sourcefolger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600" dirty="0" smtClean="0"/>
              <a:t>Dimensionierung</a:t>
            </a:r>
            <a:endParaRPr lang="de-DE" dirty="0"/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 rot="16200000" flipV="1">
            <a:off x="1524000" y="228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37" name="Line 19"/>
          <p:cNvSpPr>
            <a:spLocks noChangeShapeType="1"/>
          </p:cNvSpPr>
          <p:nvPr/>
        </p:nvSpPr>
        <p:spPr bwMode="auto">
          <a:xfrm rot="16200000">
            <a:off x="1295400" y="220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38" name="Line 20"/>
          <p:cNvSpPr>
            <a:spLocks noChangeShapeType="1"/>
          </p:cNvSpPr>
          <p:nvPr/>
        </p:nvSpPr>
        <p:spPr bwMode="auto">
          <a:xfrm rot="16200000">
            <a:off x="1295400" y="213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39" name="Line 21"/>
          <p:cNvSpPr>
            <a:spLocks noChangeShapeType="1"/>
          </p:cNvSpPr>
          <p:nvPr/>
        </p:nvSpPr>
        <p:spPr bwMode="auto">
          <a:xfrm rot="16200000">
            <a:off x="1219200" y="220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40" name="Line 22"/>
          <p:cNvSpPr>
            <a:spLocks noChangeShapeType="1"/>
          </p:cNvSpPr>
          <p:nvPr/>
        </p:nvSpPr>
        <p:spPr bwMode="auto">
          <a:xfrm rot="16200000" flipV="1">
            <a:off x="1524000" y="198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41" name="Line 23"/>
          <p:cNvSpPr>
            <a:spLocks noChangeShapeType="1"/>
          </p:cNvSpPr>
          <p:nvPr/>
        </p:nvSpPr>
        <p:spPr bwMode="auto">
          <a:xfrm rot="16200000">
            <a:off x="1485900" y="19431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42" name="Line 24"/>
          <p:cNvSpPr>
            <a:spLocks noChangeShapeType="1"/>
          </p:cNvSpPr>
          <p:nvPr/>
        </p:nvSpPr>
        <p:spPr bwMode="auto">
          <a:xfrm rot="16200000">
            <a:off x="1485900" y="2476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cxnSp>
        <p:nvCxnSpPr>
          <p:cNvPr id="43" name="Gerade Verbindung 42"/>
          <p:cNvCxnSpPr>
            <a:cxnSpLocks noChangeShapeType="1"/>
          </p:cNvCxnSpPr>
          <p:nvPr/>
        </p:nvCxnSpPr>
        <p:spPr bwMode="auto">
          <a:xfrm flipH="1" flipV="1">
            <a:off x="1066800" y="22098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" name="Ellipse 43"/>
          <p:cNvSpPr/>
          <p:nvPr/>
        </p:nvSpPr>
        <p:spPr bwMode="auto">
          <a:xfrm>
            <a:off x="1447800" y="2743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5" name="Ellipse 44"/>
          <p:cNvSpPr/>
          <p:nvPr/>
        </p:nvSpPr>
        <p:spPr bwMode="auto">
          <a:xfrm>
            <a:off x="1447800" y="2895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1600200" y="3200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 flipH="1">
            <a:off x="14478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1447800" y="182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>
            <a:cxnSpLocks noChangeShapeType="1"/>
          </p:cNvCxnSpPr>
          <p:nvPr/>
        </p:nvCxnSpPr>
        <p:spPr bwMode="auto">
          <a:xfrm flipH="1">
            <a:off x="1600201" y="2590800"/>
            <a:ext cx="609599" cy="0"/>
          </a:xfrm>
          <a:prstGeom prst="line">
            <a:avLst/>
          </a:prstGeom>
          <a:noFill/>
          <a:ln w="9525" algn="ctr">
            <a:solidFill>
              <a:schemeClr val="accent2">
                <a:lumMod val="60000"/>
                <a:lumOff val="40000"/>
              </a:schemeClr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feld 49"/>
          <p:cNvSpPr txBox="1"/>
          <p:nvPr/>
        </p:nvSpPr>
        <p:spPr>
          <a:xfrm>
            <a:off x="17526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51" name="Gerade Verbindung 50"/>
          <p:cNvCxnSpPr>
            <a:stCxn id="44" idx="0"/>
          </p:cNvCxnSpPr>
          <p:nvPr/>
        </p:nvCxnSpPr>
        <p:spPr bwMode="auto">
          <a:xfrm flipV="1">
            <a:off x="1600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hteck 51"/>
          <p:cNvSpPr/>
          <p:nvPr/>
        </p:nvSpPr>
        <p:spPr>
          <a:xfrm>
            <a:off x="1693976" y="3200400"/>
            <a:ext cx="5421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10uA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57200" y="1524000"/>
            <a:ext cx="2391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 = 200n, </a:t>
            </a:r>
            <a:r>
              <a:rPr lang="de-DE" dirty="0" err="1" smtClean="0"/>
              <a:t>Vdssat</a:t>
            </a:r>
            <a:r>
              <a:rPr lang="de-DE" dirty="0" smtClean="0"/>
              <a:t> = 100mV, W=?</a:t>
            </a:r>
            <a:endParaRPr lang="de-DE" dirty="0"/>
          </a:p>
        </p:txBody>
      </p:sp>
      <p:sp>
        <p:nvSpPr>
          <p:cNvPr id="56" name="Line 18"/>
          <p:cNvSpPr>
            <a:spLocks noChangeShapeType="1"/>
          </p:cNvSpPr>
          <p:nvPr/>
        </p:nvSpPr>
        <p:spPr bwMode="auto">
          <a:xfrm rot="16200000" flipV="1">
            <a:off x="5562600" y="228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 rot="16200000">
            <a:off x="5334000" y="220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58" name="Line 20"/>
          <p:cNvSpPr>
            <a:spLocks noChangeShapeType="1"/>
          </p:cNvSpPr>
          <p:nvPr/>
        </p:nvSpPr>
        <p:spPr bwMode="auto">
          <a:xfrm rot="16200000">
            <a:off x="4842006" y="213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rot="16200000">
            <a:off x="5257800" y="220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 rot="16200000" flipV="1">
            <a:off x="5562600" y="198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61" name="Line 23"/>
          <p:cNvSpPr>
            <a:spLocks noChangeShapeType="1"/>
          </p:cNvSpPr>
          <p:nvPr/>
        </p:nvSpPr>
        <p:spPr bwMode="auto">
          <a:xfrm rot="16200000">
            <a:off x="5524500" y="19431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62" name="Line 24"/>
          <p:cNvSpPr>
            <a:spLocks noChangeShapeType="1"/>
          </p:cNvSpPr>
          <p:nvPr/>
        </p:nvSpPr>
        <p:spPr bwMode="auto">
          <a:xfrm rot="16200000">
            <a:off x="5524500" y="2476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cxnSp>
        <p:nvCxnSpPr>
          <p:cNvPr id="63" name="Gerade Verbindung 62"/>
          <p:cNvCxnSpPr>
            <a:cxnSpLocks noChangeShapeType="1"/>
          </p:cNvCxnSpPr>
          <p:nvPr/>
        </p:nvCxnSpPr>
        <p:spPr bwMode="auto">
          <a:xfrm flipH="1" flipV="1">
            <a:off x="4613406" y="22098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Ellipse 63"/>
          <p:cNvSpPr/>
          <p:nvPr/>
        </p:nvSpPr>
        <p:spPr bwMode="auto">
          <a:xfrm>
            <a:off x="5486400" y="2743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Ellipse 64"/>
          <p:cNvSpPr/>
          <p:nvPr/>
        </p:nvSpPr>
        <p:spPr bwMode="auto">
          <a:xfrm>
            <a:off x="5486400" y="2895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65"/>
          <p:cNvCxnSpPr/>
          <p:nvPr/>
        </p:nvCxnSpPr>
        <p:spPr bwMode="auto">
          <a:xfrm>
            <a:off x="5638800" y="3200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H="1">
            <a:off x="54864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H="1">
            <a:off x="5486400" y="182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>
            <a:cxnSpLocks noChangeShapeType="1"/>
          </p:cNvCxnSpPr>
          <p:nvPr/>
        </p:nvCxnSpPr>
        <p:spPr bwMode="auto">
          <a:xfrm flipH="1">
            <a:off x="5638801" y="2590800"/>
            <a:ext cx="533399" cy="0"/>
          </a:xfrm>
          <a:prstGeom prst="line">
            <a:avLst/>
          </a:prstGeom>
          <a:noFill/>
          <a:ln w="9525" algn="ctr">
            <a:solidFill>
              <a:schemeClr val="accent2">
                <a:lumMod val="60000"/>
                <a:lumOff val="40000"/>
              </a:schemeClr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feld 69"/>
          <p:cNvSpPr txBox="1"/>
          <p:nvPr/>
        </p:nvSpPr>
        <p:spPr>
          <a:xfrm>
            <a:off x="5791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71" name="Gerade Verbindung 70"/>
          <p:cNvCxnSpPr>
            <a:stCxn id="64" idx="0"/>
          </p:cNvCxnSpPr>
          <p:nvPr/>
        </p:nvCxnSpPr>
        <p:spPr bwMode="auto">
          <a:xfrm flipV="1">
            <a:off x="56388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>
          <a:xfrm>
            <a:off x="5782464" y="3200400"/>
            <a:ext cx="5421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10uA</a:t>
            </a:r>
            <a:endParaRPr lang="de-DE" dirty="0"/>
          </a:p>
        </p:txBody>
      </p:sp>
      <p:sp>
        <p:nvSpPr>
          <p:cNvPr id="73" name="Ellipse 72"/>
          <p:cNvSpPr/>
          <p:nvPr/>
        </p:nvSpPr>
        <p:spPr bwMode="auto">
          <a:xfrm>
            <a:off x="3733800" y="2362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Ellipse 73"/>
          <p:cNvSpPr/>
          <p:nvPr/>
        </p:nvSpPr>
        <p:spPr bwMode="auto">
          <a:xfrm>
            <a:off x="3733800" y="2514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>
            <a:stCxn id="74" idx="4"/>
          </p:cNvCxnSpPr>
          <p:nvPr/>
        </p:nvCxnSpPr>
        <p:spPr bwMode="auto">
          <a:xfrm>
            <a:off x="3886200" y="2819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886200" y="2209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7" name="Gruppieren 76"/>
          <p:cNvGrpSpPr/>
          <p:nvPr/>
        </p:nvGrpSpPr>
        <p:grpSpPr>
          <a:xfrm>
            <a:off x="4572000" y="2209800"/>
            <a:ext cx="152400" cy="762000"/>
            <a:chOff x="6705600" y="4648200"/>
            <a:chExt cx="152400" cy="762000"/>
          </a:xfrm>
        </p:grpSpPr>
        <p:cxnSp>
          <p:nvCxnSpPr>
            <p:cNvPr id="78" name="Gerade Verbindung 7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Rechteck 7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2" name="Gerade Verbindung mit Pfeil 81"/>
          <p:cNvCxnSpPr/>
          <p:nvPr/>
        </p:nvCxnSpPr>
        <p:spPr bwMode="auto">
          <a:xfrm>
            <a:off x="3886200" y="2209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Line 55"/>
          <p:cNvSpPr>
            <a:spLocks noChangeShapeType="1"/>
          </p:cNvSpPr>
          <p:nvPr/>
        </p:nvSpPr>
        <p:spPr bwMode="auto">
          <a:xfrm>
            <a:off x="3657601" y="2971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4" name="Line 55"/>
          <p:cNvSpPr>
            <a:spLocks noChangeShapeType="1"/>
          </p:cNvSpPr>
          <p:nvPr/>
        </p:nvSpPr>
        <p:spPr bwMode="auto">
          <a:xfrm>
            <a:off x="4419600" y="2971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" name="Textfeld 84"/>
          <p:cNvSpPr txBox="1"/>
          <p:nvPr/>
        </p:nvSpPr>
        <p:spPr>
          <a:xfrm>
            <a:off x="3962400" y="26948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 flipH="1">
            <a:off x="3886200" y="2209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31242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Gleichschenkliges Dreieck 9"/>
          <p:cNvSpPr/>
          <p:nvPr/>
        </p:nvSpPr>
        <p:spPr bwMode="auto">
          <a:xfrm rot="5400000">
            <a:off x="3276600" y="1676400"/>
            <a:ext cx="1676400" cy="1066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4" name="Gruppieren 93"/>
          <p:cNvGrpSpPr/>
          <p:nvPr/>
        </p:nvGrpSpPr>
        <p:grpSpPr>
          <a:xfrm>
            <a:off x="4648200" y="2209800"/>
            <a:ext cx="457200" cy="762001"/>
            <a:chOff x="4876800" y="1828800"/>
            <a:chExt cx="457200" cy="685800"/>
          </a:xfrm>
        </p:grpSpPr>
        <p:cxnSp>
          <p:nvCxnSpPr>
            <p:cNvPr id="95" name="Gerade Verbindung 94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9" name="Textfeld 119"/>
          <p:cNvSpPr txBox="1"/>
          <p:nvPr/>
        </p:nvSpPr>
        <p:spPr>
          <a:xfrm>
            <a:off x="4800600" y="22860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C</a:t>
            </a:r>
            <a:r>
              <a:rPr lang="de-DE" dirty="0" smtClean="0"/>
              <a:t>out1</a:t>
            </a:r>
            <a:endParaRPr lang="de-DE" dirty="0"/>
          </a:p>
        </p:txBody>
      </p:sp>
      <p:sp>
        <p:nvSpPr>
          <p:cNvPr id="103" name="Textfeld 119"/>
          <p:cNvSpPr txBox="1"/>
          <p:nvPr/>
        </p:nvSpPr>
        <p:spPr>
          <a:xfrm>
            <a:off x="4343400" y="22860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R</a:t>
            </a:r>
            <a:r>
              <a:rPr lang="de-DE" dirty="0" smtClean="0"/>
              <a:t>out1</a:t>
            </a:r>
            <a:endParaRPr lang="de-DE" dirty="0"/>
          </a:p>
        </p:txBody>
      </p:sp>
      <p:cxnSp>
        <p:nvCxnSpPr>
          <p:cNvPr id="14" name="Gerade Verbindung 13"/>
          <p:cNvCxnSpPr>
            <a:stCxn id="58" idx="0"/>
          </p:cNvCxnSpPr>
          <p:nvPr/>
        </p:nvCxnSpPr>
        <p:spPr bwMode="auto">
          <a:xfrm>
            <a:off x="4765806" y="2209800"/>
            <a:ext cx="64439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reihandform 15"/>
          <p:cNvSpPr/>
          <p:nvPr/>
        </p:nvSpPr>
        <p:spPr bwMode="auto">
          <a:xfrm>
            <a:off x="3268301" y="909157"/>
            <a:ext cx="2905791" cy="1680134"/>
          </a:xfrm>
          <a:custGeom>
            <a:avLst/>
            <a:gdLst>
              <a:gd name="connsiteX0" fmla="*/ 2725093 w 2905791"/>
              <a:gd name="connsiteY0" fmla="*/ 1680134 h 1680134"/>
              <a:gd name="connsiteX1" fmla="*/ 2688879 w 2905791"/>
              <a:gd name="connsiteY1" fmla="*/ 267793 h 1680134"/>
              <a:gd name="connsiteX2" fmla="*/ 561315 w 2905791"/>
              <a:gd name="connsiteY2" fmla="*/ 86724 h 1680134"/>
              <a:gd name="connsiteX3" fmla="*/ 0 w 2905791"/>
              <a:gd name="connsiteY3" fmla="*/ 1272728 h 168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05791" h="1680134">
                <a:moveTo>
                  <a:pt x="2725093" y="1680134"/>
                </a:moveTo>
                <a:cubicBezTo>
                  <a:pt x="2887301" y="1106747"/>
                  <a:pt x="3049509" y="533361"/>
                  <a:pt x="2688879" y="267793"/>
                </a:cubicBezTo>
                <a:cubicBezTo>
                  <a:pt x="2328249" y="2225"/>
                  <a:pt x="1009461" y="-80765"/>
                  <a:pt x="561315" y="86724"/>
                </a:cubicBezTo>
                <a:cubicBezTo>
                  <a:pt x="113168" y="254213"/>
                  <a:pt x="56584" y="763470"/>
                  <a:pt x="0" y="127272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35"/>
          <p:cNvSpPr txBox="1"/>
          <p:nvPr/>
        </p:nvSpPr>
        <p:spPr>
          <a:xfrm>
            <a:off x="8178327" y="3048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Cout</a:t>
            </a:r>
            <a:endParaRPr lang="de-DE" dirty="0"/>
          </a:p>
        </p:txBody>
      </p:sp>
      <p:grpSp>
        <p:nvGrpSpPr>
          <p:cNvPr id="17" name="Gruppieren 16"/>
          <p:cNvGrpSpPr/>
          <p:nvPr/>
        </p:nvGrpSpPr>
        <p:grpSpPr>
          <a:xfrm>
            <a:off x="7891080" y="2590800"/>
            <a:ext cx="457200" cy="914400"/>
            <a:chOff x="4267200" y="5562600"/>
            <a:chExt cx="457200" cy="914400"/>
          </a:xfrm>
        </p:grpSpPr>
        <p:grpSp>
          <p:nvGrpSpPr>
            <p:cNvPr id="104" name="Gruppieren 103"/>
            <p:cNvGrpSpPr/>
            <p:nvPr/>
          </p:nvGrpSpPr>
          <p:grpSpPr>
            <a:xfrm>
              <a:off x="4267200" y="5562600"/>
              <a:ext cx="457200" cy="762001"/>
              <a:chOff x="4876800" y="1828800"/>
              <a:chExt cx="457200" cy="685800"/>
            </a:xfrm>
          </p:grpSpPr>
          <p:cxnSp>
            <p:nvCxnSpPr>
              <p:cNvPr id="105" name="Gerade Verbindung 104"/>
              <p:cNvCxnSpPr/>
              <p:nvPr/>
            </p:nvCxnSpPr>
            <p:spPr bwMode="auto">
              <a:xfrm>
                <a:off x="5105400" y="18288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6" name="Gerade Verbindung 105"/>
              <p:cNvCxnSpPr/>
              <p:nvPr/>
            </p:nvCxnSpPr>
            <p:spPr bwMode="auto">
              <a:xfrm>
                <a:off x="4876800" y="2133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7" name="Gerade Verbindung 106"/>
              <p:cNvCxnSpPr/>
              <p:nvPr/>
            </p:nvCxnSpPr>
            <p:spPr bwMode="auto">
              <a:xfrm>
                <a:off x="4876800" y="22098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8" name="Gerade Verbindung 107"/>
              <p:cNvCxnSpPr/>
              <p:nvPr/>
            </p:nvCxnSpPr>
            <p:spPr bwMode="auto">
              <a:xfrm>
                <a:off x="5105400" y="22098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10" name="Gerade Verbindung 109"/>
            <p:cNvCxnSpPr/>
            <p:nvPr/>
          </p:nvCxnSpPr>
          <p:spPr bwMode="auto">
            <a:xfrm flipH="1">
              <a:off x="4343400" y="64770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10"/>
            <p:cNvCxnSpPr/>
            <p:nvPr/>
          </p:nvCxnSpPr>
          <p:spPr bwMode="auto">
            <a:xfrm>
              <a:off x="4495800" y="61722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1" name="Gerade Verbindung mit Pfeil 20"/>
          <p:cNvCxnSpPr/>
          <p:nvPr/>
        </p:nvCxnSpPr>
        <p:spPr bwMode="auto">
          <a:xfrm flipV="1">
            <a:off x="6781800" y="9144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6781800" y="1752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Bogen 23"/>
          <p:cNvSpPr/>
          <p:nvPr/>
        </p:nvSpPr>
        <p:spPr bwMode="auto">
          <a:xfrm flipH="1">
            <a:off x="6781800" y="1295400"/>
            <a:ext cx="457200" cy="914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7010400" y="1295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35"/>
          <p:cNvSpPr txBox="1"/>
          <p:nvPr/>
        </p:nvSpPr>
        <p:spPr>
          <a:xfrm>
            <a:off x="6949603" y="990600"/>
            <a:ext cx="934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Cout1/gm1</a:t>
            </a:r>
            <a:endParaRPr lang="de-DE" dirty="0"/>
          </a:p>
        </p:txBody>
      </p:sp>
      <p:cxnSp>
        <p:nvCxnSpPr>
          <p:cNvPr id="28" name="Gerade Verbindung mit Pfeil 27"/>
          <p:cNvCxnSpPr/>
          <p:nvPr/>
        </p:nvCxnSpPr>
        <p:spPr bwMode="auto">
          <a:xfrm>
            <a:off x="6781800" y="1905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7010400" y="1856601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10ns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8069070" y="1676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6421178" y="914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31" name="Gerade Verbindung mit Pfeil 30"/>
          <p:cNvCxnSpPr/>
          <p:nvPr/>
        </p:nvCxnSpPr>
        <p:spPr bwMode="auto">
          <a:xfrm flipH="1">
            <a:off x="5943600" y="2743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mit Pfeil 133"/>
          <p:cNvCxnSpPr/>
          <p:nvPr/>
        </p:nvCxnSpPr>
        <p:spPr bwMode="auto">
          <a:xfrm flipV="1">
            <a:off x="6781800" y="4648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mit Pfeil 134"/>
          <p:cNvCxnSpPr/>
          <p:nvPr/>
        </p:nvCxnSpPr>
        <p:spPr bwMode="auto">
          <a:xfrm>
            <a:off x="6781800" y="54864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Textfeld 135"/>
          <p:cNvSpPr txBox="1"/>
          <p:nvPr/>
        </p:nvSpPr>
        <p:spPr>
          <a:xfrm>
            <a:off x="8025183" y="54864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Log(f)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6019800" y="4572000"/>
            <a:ext cx="807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betaA</a:t>
            </a:r>
            <a:r>
              <a:rPr lang="de-DE" dirty="0" smtClean="0"/>
              <a:t> dB</a:t>
            </a:r>
            <a:endParaRPr lang="de-DE" dirty="0"/>
          </a:p>
        </p:txBody>
      </p:sp>
      <p:grpSp>
        <p:nvGrpSpPr>
          <p:cNvPr id="138" name="Gruppieren 137"/>
          <p:cNvGrpSpPr/>
          <p:nvPr/>
        </p:nvGrpSpPr>
        <p:grpSpPr>
          <a:xfrm>
            <a:off x="6629400" y="4876800"/>
            <a:ext cx="1371600" cy="990600"/>
            <a:chOff x="6629400" y="2971800"/>
            <a:chExt cx="1371600" cy="990600"/>
          </a:xfrm>
        </p:grpSpPr>
        <p:cxnSp>
          <p:nvCxnSpPr>
            <p:cNvPr id="139" name="Gerade Verbindung 138"/>
            <p:cNvCxnSpPr/>
            <p:nvPr/>
          </p:nvCxnSpPr>
          <p:spPr bwMode="auto">
            <a:xfrm>
              <a:off x="6629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" name="Gerade Verbindung 148"/>
            <p:cNvCxnSpPr/>
            <p:nvPr/>
          </p:nvCxnSpPr>
          <p:spPr bwMode="auto">
            <a:xfrm>
              <a:off x="7162800" y="2971800"/>
              <a:ext cx="762000" cy="685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0" name="Gerade Verbindung 149"/>
            <p:cNvCxnSpPr/>
            <p:nvPr/>
          </p:nvCxnSpPr>
          <p:spPr bwMode="auto">
            <a:xfrm>
              <a:off x="7924800" y="3657600"/>
              <a:ext cx="762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3" name="Textfeld 152"/>
          <p:cNvSpPr txBox="1"/>
          <p:nvPr/>
        </p:nvSpPr>
        <p:spPr>
          <a:xfrm>
            <a:off x="5181600" y="6248400"/>
            <a:ext cx="1657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1/T1 </a:t>
            </a:r>
            <a:r>
              <a:rPr lang="de-DE" dirty="0"/>
              <a:t>= </a:t>
            </a:r>
            <a:r>
              <a:rPr lang="de-DE" dirty="0" smtClean="0"/>
              <a:t>1/Cout1 Rout1</a:t>
            </a:r>
            <a:endParaRPr lang="de-DE" dirty="0"/>
          </a:p>
        </p:txBody>
      </p:sp>
      <p:sp>
        <p:nvSpPr>
          <p:cNvPr id="158" name="Textfeld 157"/>
          <p:cNvSpPr txBox="1"/>
          <p:nvPr/>
        </p:nvSpPr>
        <p:spPr>
          <a:xfrm>
            <a:off x="6858000" y="6248400"/>
            <a:ext cx="1488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Tout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gm2/</a:t>
            </a:r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34" name="Gerade Verbindung mit Pfeil 33"/>
          <p:cNvCxnSpPr/>
          <p:nvPr/>
        </p:nvCxnSpPr>
        <p:spPr bwMode="auto">
          <a:xfrm flipV="1">
            <a:off x="7620000" y="5562600"/>
            <a:ext cx="3048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mit Pfeil 158"/>
          <p:cNvCxnSpPr/>
          <p:nvPr/>
        </p:nvCxnSpPr>
        <p:spPr bwMode="auto">
          <a:xfrm flipV="1">
            <a:off x="6477000" y="4876800"/>
            <a:ext cx="68580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7638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19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</a:t>
            </a:r>
            <a:r>
              <a:rPr lang="de-DE" altLang="de-DE" dirty="0" err="1"/>
              <a:t>Sourcefolger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600" dirty="0"/>
              <a:t>Dimensionierung</a:t>
            </a:r>
          </a:p>
          <a:p>
            <a:endParaRPr lang="de-DE" dirty="0"/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 rot="16200000" flipV="1">
            <a:off x="1524000" y="228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37" name="Line 19"/>
          <p:cNvSpPr>
            <a:spLocks noChangeShapeType="1"/>
          </p:cNvSpPr>
          <p:nvPr/>
        </p:nvSpPr>
        <p:spPr bwMode="auto">
          <a:xfrm rot="16200000">
            <a:off x="1295400" y="220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38" name="Line 20"/>
          <p:cNvSpPr>
            <a:spLocks noChangeShapeType="1"/>
          </p:cNvSpPr>
          <p:nvPr/>
        </p:nvSpPr>
        <p:spPr bwMode="auto">
          <a:xfrm rot="16200000">
            <a:off x="1295400" y="213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39" name="Line 21"/>
          <p:cNvSpPr>
            <a:spLocks noChangeShapeType="1"/>
          </p:cNvSpPr>
          <p:nvPr/>
        </p:nvSpPr>
        <p:spPr bwMode="auto">
          <a:xfrm rot="16200000">
            <a:off x="1219200" y="220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40" name="Line 22"/>
          <p:cNvSpPr>
            <a:spLocks noChangeShapeType="1"/>
          </p:cNvSpPr>
          <p:nvPr/>
        </p:nvSpPr>
        <p:spPr bwMode="auto">
          <a:xfrm rot="16200000" flipV="1">
            <a:off x="1524000" y="198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41" name="Line 23"/>
          <p:cNvSpPr>
            <a:spLocks noChangeShapeType="1"/>
          </p:cNvSpPr>
          <p:nvPr/>
        </p:nvSpPr>
        <p:spPr bwMode="auto">
          <a:xfrm rot="16200000">
            <a:off x="1485900" y="19431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42" name="Line 24"/>
          <p:cNvSpPr>
            <a:spLocks noChangeShapeType="1"/>
          </p:cNvSpPr>
          <p:nvPr/>
        </p:nvSpPr>
        <p:spPr bwMode="auto">
          <a:xfrm rot="16200000">
            <a:off x="1485900" y="2476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cxnSp>
        <p:nvCxnSpPr>
          <p:cNvPr id="43" name="Gerade Verbindung 42"/>
          <p:cNvCxnSpPr>
            <a:cxnSpLocks noChangeShapeType="1"/>
          </p:cNvCxnSpPr>
          <p:nvPr/>
        </p:nvCxnSpPr>
        <p:spPr bwMode="auto">
          <a:xfrm flipH="1" flipV="1">
            <a:off x="1066800" y="22098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" name="Ellipse 43"/>
          <p:cNvSpPr/>
          <p:nvPr/>
        </p:nvSpPr>
        <p:spPr bwMode="auto">
          <a:xfrm>
            <a:off x="1447800" y="2743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5" name="Ellipse 44"/>
          <p:cNvSpPr/>
          <p:nvPr/>
        </p:nvSpPr>
        <p:spPr bwMode="auto">
          <a:xfrm>
            <a:off x="1447800" y="2895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1600200" y="3200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 flipH="1">
            <a:off x="14478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1447800" y="182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>
            <a:cxnSpLocks noChangeShapeType="1"/>
          </p:cNvCxnSpPr>
          <p:nvPr/>
        </p:nvCxnSpPr>
        <p:spPr bwMode="auto">
          <a:xfrm flipH="1">
            <a:off x="1600201" y="2590800"/>
            <a:ext cx="609599" cy="0"/>
          </a:xfrm>
          <a:prstGeom prst="line">
            <a:avLst/>
          </a:prstGeom>
          <a:noFill/>
          <a:ln w="9525" algn="ctr">
            <a:solidFill>
              <a:schemeClr val="accent2">
                <a:lumMod val="60000"/>
                <a:lumOff val="40000"/>
              </a:schemeClr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feld 49"/>
          <p:cNvSpPr txBox="1"/>
          <p:nvPr/>
        </p:nvSpPr>
        <p:spPr>
          <a:xfrm>
            <a:off x="17526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51" name="Gerade Verbindung 50"/>
          <p:cNvCxnSpPr>
            <a:stCxn id="44" idx="0"/>
          </p:cNvCxnSpPr>
          <p:nvPr/>
        </p:nvCxnSpPr>
        <p:spPr bwMode="auto">
          <a:xfrm flipV="1">
            <a:off x="1600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hteck 51"/>
          <p:cNvSpPr/>
          <p:nvPr/>
        </p:nvSpPr>
        <p:spPr>
          <a:xfrm>
            <a:off x="1693976" y="3200400"/>
            <a:ext cx="5421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10uA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57200" y="1524000"/>
            <a:ext cx="2391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 = 200n, </a:t>
            </a:r>
            <a:r>
              <a:rPr lang="de-DE" dirty="0" err="1" smtClean="0"/>
              <a:t>Vdssat</a:t>
            </a:r>
            <a:r>
              <a:rPr lang="de-DE" dirty="0" smtClean="0"/>
              <a:t> = 100mV, W=?</a:t>
            </a:r>
            <a:endParaRPr lang="de-DE" dirty="0"/>
          </a:p>
        </p:txBody>
      </p:sp>
      <p:sp>
        <p:nvSpPr>
          <p:cNvPr id="58" name="Line 20"/>
          <p:cNvSpPr>
            <a:spLocks noChangeShapeType="1"/>
          </p:cNvSpPr>
          <p:nvPr/>
        </p:nvSpPr>
        <p:spPr bwMode="auto">
          <a:xfrm rot="16200000">
            <a:off x="4842006" y="213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grpSp>
        <p:nvGrpSpPr>
          <p:cNvPr id="3" name="Gruppieren 2"/>
          <p:cNvGrpSpPr/>
          <p:nvPr/>
        </p:nvGrpSpPr>
        <p:grpSpPr>
          <a:xfrm>
            <a:off x="5410200" y="2057400"/>
            <a:ext cx="228600" cy="304800"/>
            <a:chOff x="5410200" y="2057400"/>
            <a:chExt cx="228600" cy="304800"/>
          </a:xfrm>
        </p:grpSpPr>
        <p:sp>
          <p:nvSpPr>
            <p:cNvPr id="56" name="Line 18"/>
            <p:cNvSpPr>
              <a:spLocks noChangeShapeType="1"/>
            </p:cNvSpPr>
            <p:nvPr/>
          </p:nvSpPr>
          <p:spPr bwMode="auto">
            <a:xfrm rot="16200000" flipV="1">
              <a:off x="5562600" y="2286000"/>
              <a:ext cx="0" cy="1524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57" name="Line 19"/>
            <p:cNvSpPr>
              <a:spLocks noChangeShapeType="1"/>
            </p:cNvSpPr>
            <p:nvPr/>
          </p:nvSpPr>
          <p:spPr bwMode="auto">
            <a:xfrm rot="16200000">
              <a:off x="5334000" y="2209800"/>
              <a:ext cx="3048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59" name="Line 21"/>
            <p:cNvSpPr>
              <a:spLocks noChangeShapeType="1"/>
            </p:cNvSpPr>
            <p:nvPr/>
          </p:nvSpPr>
          <p:spPr bwMode="auto">
            <a:xfrm rot="16200000">
              <a:off x="5257800" y="2209800"/>
              <a:ext cx="3048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60" name="Line 22"/>
            <p:cNvSpPr>
              <a:spLocks noChangeShapeType="1"/>
            </p:cNvSpPr>
            <p:nvPr/>
          </p:nvSpPr>
          <p:spPr bwMode="auto">
            <a:xfrm rot="16200000" flipV="1">
              <a:off x="5562600" y="1981200"/>
              <a:ext cx="0" cy="1524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</p:grpSp>
      <p:sp>
        <p:nvSpPr>
          <p:cNvPr id="61" name="Line 23"/>
          <p:cNvSpPr>
            <a:spLocks noChangeShapeType="1"/>
          </p:cNvSpPr>
          <p:nvPr/>
        </p:nvSpPr>
        <p:spPr bwMode="auto">
          <a:xfrm rot="16200000">
            <a:off x="5524500" y="1943100"/>
            <a:ext cx="22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62" name="Line 24"/>
          <p:cNvSpPr>
            <a:spLocks noChangeShapeType="1"/>
          </p:cNvSpPr>
          <p:nvPr/>
        </p:nvSpPr>
        <p:spPr bwMode="auto">
          <a:xfrm rot="16200000">
            <a:off x="5524500" y="2476500"/>
            <a:ext cx="22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cxnSp>
        <p:nvCxnSpPr>
          <p:cNvPr id="63" name="Gerade Verbindung 62"/>
          <p:cNvCxnSpPr>
            <a:cxnSpLocks noChangeShapeType="1"/>
          </p:cNvCxnSpPr>
          <p:nvPr/>
        </p:nvCxnSpPr>
        <p:spPr bwMode="auto">
          <a:xfrm flipH="1" flipV="1">
            <a:off x="4613406" y="22098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" name="Gruppieren 3"/>
          <p:cNvGrpSpPr/>
          <p:nvPr/>
        </p:nvGrpSpPr>
        <p:grpSpPr>
          <a:xfrm>
            <a:off x="5486400" y="2743200"/>
            <a:ext cx="304800" cy="457200"/>
            <a:chOff x="5486400" y="2743200"/>
            <a:chExt cx="304800" cy="457200"/>
          </a:xfrm>
        </p:grpSpPr>
        <p:sp>
          <p:nvSpPr>
            <p:cNvPr id="64" name="Ellipse 63"/>
            <p:cNvSpPr/>
            <p:nvPr/>
          </p:nvSpPr>
          <p:spPr bwMode="auto">
            <a:xfrm>
              <a:off x="5486400" y="2743200"/>
              <a:ext cx="304800" cy="304800"/>
            </a:xfrm>
            <a:prstGeom prst="ellips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5" name="Ellipse 64"/>
            <p:cNvSpPr/>
            <p:nvPr/>
          </p:nvSpPr>
          <p:spPr bwMode="auto">
            <a:xfrm>
              <a:off x="5486400" y="2895600"/>
              <a:ext cx="304800" cy="304800"/>
            </a:xfrm>
            <a:prstGeom prst="ellips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6" name="Gerade Verbindung 65"/>
          <p:cNvCxnSpPr/>
          <p:nvPr/>
        </p:nvCxnSpPr>
        <p:spPr bwMode="auto">
          <a:xfrm>
            <a:off x="5638800" y="3200400"/>
            <a:ext cx="0" cy="3048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H="1">
            <a:off x="5486400" y="35052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H="1">
            <a:off x="5486400" y="18288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>
            <a:cxnSpLocks noChangeShapeType="1"/>
          </p:cNvCxnSpPr>
          <p:nvPr/>
        </p:nvCxnSpPr>
        <p:spPr bwMode="auto">
          <a:xfrm flipH="1">
            <a:off x="5638801" y="2590800"/>
            <a:ext cx="533399" cy="0"/>
          </a:xfrm>
          <a:prstGeom prst="line">
            <a:avLst/>
          </a:prstGeom>
          <a:noFill/>
          <a:ln w="9525" algn="ctr">
            <a:solidFill>
              <a:schemeClr val="accent2">
                <a:lumMod val="60000"/>
                <a:lumOff val="40000"/>
              </a:schemeClr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feld 69"/>
          <p:cNvSpPr txBox="1"/>
          <p:nvPr/>
        </p:nvSpPr>
        <p:spPr>
          <a:xfrm>
            <a:off x="5791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71" name="Gerade Verbindung 70"/>
          <p:cNvCxnSpPr>
            <a:stCxn id="64" idx="0"/>
          </p:cNvCxnSpPr>
          <p:nvPr/>
        </p:nvCxnSpPr>
        <p:spPr bwMode="auto">
          <a:xfrm flipV="1">
            <a:off x="5638800" y="2438400"/>
            <a:ext cx="0" cy="3048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>
          <a:xfrm>
            <a:off x="5866794" y="3200400"/>
            <a:ext cx="68640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n</a:t>
            </a:r>
            <a:r>
              <a:rPr lang="de-DE" dirty="0" smtClean="0"/>
              <a:t>*10uA</a:t>
            </a:r>
            <a:endParaRPr lang="de-DE" dirty="0"/>
          </a:p>
        </p:txBody>
      </p:sp>
      <p:sp>
        <p:nvSpPr>
          <p:cNvPr id="73" name="Ellipse 72"/>
          <p:cNvSpPr/>
          <p:nvPr/>
        </p:nvSpPr>
        <p:spPr bwMode="auto">
          <a:xfrm>
            <a:off x="3733800" y="2362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Ellipse 73"/>
          <p:cNvSpPr/>
          <p:nvPr/>
        </p:nvSpPr>
        <p:spPr bwMode="auto">
          <a:xfrm>
            <a:off x="3733800" y="2514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>
            <a:stCxn id="74" idx="4"/>
          </p:cNvCxnSpPr>
          <p:nvPr/>
        </p:nvCxnSpPr>
        <p:spPr bwMode="auto">
          <a:xfrm>
            <a:off x="3886200" y="2819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886200" y="2209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7" name="Gruppieren 76"/>
          <p:cNvGrpSpPr/>
          <p:nvPr/>
        </p:nvGrpSpPr>
        <p:grpSpPr>
          <a:xfrm>
            <a:off x="4572000" y="2209800"/>
            <a:ext cx="152400" cy="762000"/>
            <a:chOff x="6705600" y="4648200"/>
            <a:chExt cx="152400" cy="762000"/>
          </a:xfrm>
        </p:grpSpPr>
        <p:cxnSp>
          <p:nvCxnSpPr>
            <p:cNvPr id="78" name="Gerade Verbindung 7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Rechteck 7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2" name="Gerade Verbindung mit Pfeil 81"/>
          <p:cNvCxnSpPr/>
          <p:nvPr/>
        </p:nvCxnSpPr>
        <p:spPr bwMode="auto">
          <a:xfrm>
            <a:off x="3886200" y="2209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Line 55"/>
          <p:cNvSpPr>
            <a:spLocks noChangeShapeType="1"/>
          </p:cNvSpPr>
          <p:nvPr/>
        </p:nvSpPr>
        <p:spPr bwMode="auto">
          <a:xfrm>
            <a:off x="3657601" y="2971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4" name="Line 55"/>
          <p:cNvSpPr>
            <a:spLocks noChangeShapeType="1"/>
          </p:cNvSpPr>
          <p:nvPr/>
        </p:nvSpPr>
        <p:spPr bwMode="auto">
          <a:xfrm>
            <a:off x="4419600" y="2971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" name="Textfeld 84"/>
          <p:cNvSpPr txBox="1"/>
          <p:nvPr/>
        </p:nvSpPr>
        <p:spPr>
          <a:xfrm>
            <a:off x="3962400" y="26948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 flipH="1">
            <a:off x="3886200" y="2209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31242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Gleichschenkliges Dreieck 9"/>
          <p:cNvSpPr/>
          <p:nvPr/>
        </p:nvSpPr>
        <p:spPr bwMode="auto">
          <a:xfrm rot="5400000">
            <a:off x="3276600" y="1676400"/>
            <a:ext cx="1676400" cy="1066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4" name="Gruppieren 93"/>
          <p:cNvGrpSpPr/>
          <p:nvPr/>
        </p:nvGrpSpPr>
        <p:grpSpPr>
          <a:xfrm>
            <a:off x="4648200" y="2209800"/>
            <a:ext cx="457200" cy="762001"/>
            <a:chOff x="4876800" y="1828800"/>
            <a:chExt cx="457200" cy="685800"/>
          </a:xfrm>
        </p:grpSpPr>
        <p:cxnSp>
          <p:nvCxnSpPr>
            <p:cNvPr id="95" name="Gerade Verbindung 94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9" name="Textfeld 119"/>
          <p:cNvSpPr txBox="1"/>
          <p:nvPr/>
        </p:nvSpPr>
        <p:spPr>
          <a:xfrm>
            <a:off x="4800600" y="22860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C</a:t>
            </a:r>
            <a:r>
              <a:rPr lang="de-DE" dirty="0" smtClean="0"/>
              <a:t>out1</a:t>
            </a:r>
            <a:endParaRPr lang="de-DE" dirty="0"/>
          </a:p>
        </p:txBody>
      </p:sp>
      <p:sp>
        <p:nvSpPr>
          <p:cNvPr id="103" name="Textfeld 119"/>
          <p:cNvSpPr txBox="1"/>
          <p:nvPr/>
        </p:nvSpPr>
        <p:spPr>
          <a:xfrm>
            <a:off x="4343400" y="22860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R</a:t>
            </a:r>
            <a:r>
              <a:rPr lang="de-DE" dirty="0" smtClean="0"/>
              <a:t>out1</a:t>
            </a:r>
            <a:endParaRPr lang="de-DE" dirty="0"/>
          </a:p>
        </p:txBody>
      </p:sp>
      <p:cxnSp>
        <p:nvCxnSpPr>
          <p:cNvPr id="14" name="Gerade Verbindung 13"/>
          <p:cNvCxnSpPr>
            <a:stCxn id="58" idx="0"/>
          </p:cNvCxnSpPr>
          <p:nvPr/>
        </p:nvCxnSpPr>
        <p:spPr bwMode="auto">
          <a:xfrm>
            <a:off x="4765806" y="2209800"/>
            <a:ext cx="64439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reihandform 15"/>
          <p:cNvSpPr/>
          <p:nvPr/>
        </p:nvSpPr>
        <p:spPr bwMode="auto">
          <a:xfrm>
            <a:off x="3268301" y="909157"/>
            <a:ext cx="2905791" cy="1680134"/>
          </a:xfrm>
          <a:custGeom>
            <a:avLst/>
            <a:gdLst>
              <a:gd name="connsiteX0" fmla="*/ 2725093 w 2905791"/>
              <a:gd name="connsiteY0" fmla="*/ 1680134 h 1680134"/>
              <a:gd name="connsiteX1" fmla="*/ 2688879 w 2905791"/>
              <a:gd name="connsiteY1" fmla="*/ 267793 h 1680134"/>
              <a:gd name="connsiteX2" fmla="*/ 561315 w 2905791"/>
              <a:gd name="connsiteY2" fmla="*/ 86724 h 1680134"/>
              <a:gd name="connsiteX3" fmla="*/ 0 w 2905791"/>
              <a:gd name="connsiteY3" fmla="*/ 1272728 h 168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05791" h="1680134">
                <a:moveTo>
                  <a:pt x="2725093" y="1680134"/>
                </a:moveTo>
                <a:cubicBezTo>
                  <a:pt x="2887301" y="1106747"/>
                  <a:pt x="3049509" y="533361"/>
                  <a:pt x="2688879" y="267793"/>
                </a:cubicBezTo>
                <a:cubicBezTo>
                  <a:pt x="2328249" y="2225"/>
                  <a:pt x="1009461" y="-80765"/>
                  <a:pt x="561315" y="86724"/>
                </a:cubicBezTo>
                <a:cubicBezTo>
                  <a:pt x="113168" y="254213"/>
                  <a:pt x="56584" y="763470"/>
                  <a:pt x="0" y="127272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35"/>
          <p:cNvSpPr txBox="1"/>
          <p:nvPr/>
        </p:nvSpPr>
        <p:spPr>
          <a:xfrm>
            <a:off x="8178327" y="3048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Cout</a:t>
            </a:r>
            <a:endParaRPr lang="de-DE" dirty="0"/>
          </a:p>
        </p:txBody>
      </p:sp>
      <p:grpSp>
        <p:nvGrpSpPr>
          <p:cNvPr id="17" name="Gruppieren 16"/>
          <p:cNvGrpSpPr/>
          <p:nvPr/>
        </p:nvGrpSpPr>
        <p:grpSpPr>
          <a:xfrm>
            <a:off x="7891080" y="2590800"/>
            <a:ext cx="457200" cy="914400"/>
            <a:chOff x="4267200" y="5562600"/>
            <a:chExt cx="457200" cy="914400"/>
          </a:xfrm>
        </p:grpSpPr>
        <p:grpSp>
          <p:nvGrpSpPr>
            <p:cNvPr id="104" name="Gruppieren 103"/>
            <p:cNvGrpSpPr/>
            <p:nvPr/>
          </p:nvGrpSpPr>
          <p:grpSpPr>
            <a:xfrm>
              <a:off x="4267200" y="5562600"/>
              <a:ext cx="457200" cy="762001"/>
              <a:chOff x="4876800" y="1828800"/>
              <a:chExt cx="457200" cy="685800"/>
            </a:xfrm>
          </p:grpSpPr>
          <p:cxnSp>
            <p:nvCxnSpPr>
              <p:cNvPr id="105" name="Gerade Verbindung 104"/>
              <p:cNvCxnSpPr/>
              <p:nvPr/>
            </p:nvCxnSpPr>
            <p:spPr bwMode="auto">
              <a:xfrm>
                <a:off x="5105400" y="18288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6" name="Gerade Verbindung 105"/>
              <p:cNvCxnSpPr/>
              <p:nvPr/>
            </p:nvCxnSpPr>
            <p:spPr bwMode="auto">
              <a:xfrm>
                <a:off x="4876800" y="2133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7" name="Gerade Verbindung 106"/>
              <p:cNvCxnSpPr/>
              <p:nvPr/>
            </p:nvCxnSpPr>
            <p:spPr bwMode="auto">
              <a:xfrm>
                <a:off x="4876800" y="22098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8" name="Gerade Verbindung 107"/>
              <p:cNvCxnSpPr/>
              <p:nvPr/>
            </p:nvCxnSpPr>
            <p:spPr bwMode="auto">
              <a:xfrm>
                <a:off x="5105400" y="22098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10" name="Gerade Verbindung 109"/>
            <p:cNvCxnSpPr/>
            <p:nvPr/>
          </p:nvCxnSpPr>
          <p:spPr bwMode="auto">
            <a:xfrm flipH="1">
              <a:off x="4343400" y="64770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10"/>
            <p:cNvCxnSpPr/>
            <p:nvPr/>
          </p:nvCxnSpPr>
          <p:spPr bwMode="auto">
            <a:xfrm>
              <a:off x="4495800" y="61722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1" name="Gerade Verbindung mit Pfeil 20"/>
          <p:cNvCxnSpPr/>
          <p:nvPr/>
        </p:nvCxnSpPr>
        <p:spPr bwMode="auto">
          <a:xfrm flipV="1">
            <a:off x="6781800" y="9144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6781800" y="1752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Bogen 23"/>
          <p:cNvSpPr/>
          <p:nvPr/>
        </p:nvSpPr>
        <p:spPr bwMode="auto">
          <a:xfrm flipH="1">
            <a:off x="6781800" y="1295400"/>
            <a:ext cx="1371600" cy="914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7467600" y="1295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35"/>
          <p:cNvSpPr txBox="1"/>
          <p:nvPr/>
        </p:nvSpPr>
        <p:spPr>
          <a:xfrm>
            <a:off x="6949603" y="990600"/>
            <a:ext cx="934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Cout1/gm1</a:t>
            </a:r>
            <a:endParaRPr lang="de-DE" dirty="0"/>
          </a:p>
        </p:txBody>
      </p:sp>
      <p:cxnSp>
        <p:nvCxnSpPr>
          <p:cNvPr id="28" name="Gerade Verbindung mit Pfeil 27"/>
          <p:cNvCxnSpPr/>
          <p:nvPr/>
        </p:nvCxnSpPr>
        <p:spPr bwMode="auto">
          <a:xfrm>
            <a:off x="6781800" y="1905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7010400" y="1856601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10ns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8069070" y="1676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6421178" y="914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31" name="Gerade Verbindung mit Pfeil 30"/>
          <p:cNvCxnSpPr/>
          <p:nvPr/>
        </p:nvCxnSpPr>
        <p:spPr bwMode="auto">
          <a:xfrm flipH="1">
            <a:off x="5943600" y="2743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hteck 1"/>
          <p:cNvSpPr/>
          <p:nvPr/>
        </p:nvSpPr>
        <p:spPr bwMode="auto">
          <a:xfrm>
            <a:off x="5334000" y="1600200"/>
            <a:ext cx="533400" cy="1981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Rechteck 85"/>
          <p:cNvSpPr/>
          <p:nvPr/>
        </p:nvSpPr>
        <p:spPr bwMode="auto">
          <a:xfrm>
            <a:off x="5257800" y="1524000"/>
            <a:ext cx="533400" cy="1981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9" name="Gerade Verbindung mit Pfeil 88"/>
          <p:cNvCxnSpPr/>
          <p:nvPr/>
        </p:nvCxnSpPr>
        <p:spPr bwMode="auto">
          <a:xfrm flipV="1">
            <a:off x="6781800" y="4648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mit Pfeil 89"/>
          <p:cNvCxnSpPr/>
          <p:nvPr/>
        </p:nvCxnSpPr>
        <p:spPr bwMode="auto">
          <a:xfrm>
            <a:off x="6781800" y="54864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feld 90"/>
          <p:cNvSpPr txBox="1"/>
          <p:nvPr/>
        </p:nvSpPr>
        <p:spPr>
          <a:xfrm>
            <a:off x="8025183" y="54864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Log(f)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6019800" y="4572000"/>
            <a:ext cx="807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betaA</a:t>
            </a:r>
            <a:r>
              <a:rPr lang="de-DE" dirty="0" smtClean="0"/>
              <a:t> dB</a:t>
            </a:r>
            <a:endParaRPr lang="de-DE" dirty="0"/>
          </a:p>
        </p:txBody>
      </p:sp>
      <p:grpSp>
        <p:nvGrpSpPr>
          <p:cNvPr id="93" name="Gruppieren 92"/>
          <p:cNvGrpSpPr/>
          <p:nvPr/>
        </p:nvGrpSpPr>
        <p:grpSpPr>
          <a:xfrm>
            <a:off x="6629400" y="4876800"/>
            <a:ext cx="1371600" cy="990600"/>
            <a:chOff x="6629400" y="2971800"/>
            <a:chExt cx="1371600" cy="990600"/>
          </a:xfrm>
        </p:grpSpPr>
        <p:cxnSp>
          <p:nvCxnSpPr>
            <p:cNvPr id="100" name="Gerade Verbindung 99"/>
            <p:cNvCxnSpPr/>
            <p:nvPr/>
          </p:nvCxnSpPr>
          <p:spPr bwMode="auto">
            <a:xfrm>
              <a:off x="6629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>
              <a:off x="7162800" y="2971800"/>
              <a:ext cx="762000" cy="685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>
              <a:off x="7924800" y="3657600"/>
              <a:ext cx="762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3" name="Gerade Verbindung 112"/>
          <p:cNvCxnSpPr/>
          <p:nvPr/>
        </p:nvCxnSpPr>
        <p:spPr bwMode="auto">
          <a:xfrm>
            <a:off x="6400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6934200" y="4876800"/>
            <a:ext cx="1066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80010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6" name="Textfeld 115"/>
          <p:cNvSpPr txBox="1"/>
          <p:nvPr/>
        </p:nvSpPr>
        <p:spPr>
          <a:xfrm>
            <a:off x="5181600" y="6248400"/>
            <a:ext cx="1657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1/T1 </a:t>
            </a:r>
            <a:r>
              <a:rPr lang="de-DE" dirty="0"/>
              <a:t>= </a:t>
            </a:r>
            <a:r>
              <a:rPr lang="de-DE" dirty="0" smtClean="0"/>
              <a:t>1/Cout1 Rout1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6858000" y="6248400"/>
            <a:ext cx="1488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Tout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gm2/</a:t>
            </a:r>
            <a:r>
              <a:rPr lang="de-DE" dirty="0" err="1" smtClean="0"/>
              <a:t>Cout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322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Einstufiger Verstärker</a:t>
            </a:r>
          </a:p>
        </p:txBody>
      </p:sp>
    </p:spTree>
    <p:extLst>
      <p:ext uri="{BB962C8B-B14F-4D97-AF65-F5344CB8AC3E}">
        <p14:creationId xmlns:p14="http://schemas.microsoft.com/office/powerpoint/2010/main" val="227567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20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</a:t>
            </a:r>
            <a:r>
              <a:rPr lang="de-DE" altLang="de-DE" dirty="0" err="1"/>
              <a:t>Sourcefolger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600" dirty="0"/>
              <a:t>Dimensionierung</a:t>
            </a:r>
          </a:p>
          <a:p>
            <a:endParaRPr lang="de-DE" dirty="0"/>
          </a:p>
        </p:txBody>
      </p:sp>
      <p:sp>
        <p:nvSpPr>
          <p:cNvPr id="58" name="Line 20"/>
          <p:cNvSpPr>
            <a:spLocks noChangeShapeType="1"/>
          </p:cNvSpPr>
          <p:nvPr/>
        </p:nvSpPr>
        <p:spPr bwMode="auto">
          <a:xfrm rot="16200000">
            <a:off x="4842006" y="213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grpSp>
        <p:nvGrpSpPr>
          <p:cNvPr id="3" name="Gruppieren 2"/>
          <p:cNvGrpSpPr/>
          <p:nvPr/>
        </p:nvGrpSpPr>
        <p:grpSpPr>
          <a:xfrm>
            <a:off x="5410200" y="2057400"/>
            <a:ext cx="228600" cy="304800"/>
            <a:chOff x="5410200" y="2057400"/>
            <a:chExt cx="228600" cy="304800"/>
          </a:xfrm>
        </p:grpSpPr>
        <p:sp>
          <p:nvSpPr>
            <p:cNvPr id="56" name="Line 18"/>
            <p:cNvSpPr>
              <a:spLocks noChangeShapeType="1"/>
            </p:cNvSpPr>
            <p:nvPr/>
          </p:nvSpPr>
          <p:spPr bwMode="auto">
            <a:xfrm rot="16200000" flipV="1">
              <a:off x="5562600" y="2286000"/>
              <a:ext cx="0" cy="1524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57" name="Line 19"/>
            <p:cNvSpPr>
              <a:spLocks noChangeShapeType="1"/>
            </p:cNvSpPr>
            <p:nvPr/>
          </p:nvSpPr>
          <p:spPr bwMode="auto">
            <a:xfrm rot="16200000">
              <a:off x="5334000" y="2209800"/>
              <a:ext cx="3048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59" name="Line 21"/>
            <p:cNvSpPr>
              <a:spLocks noChangeShapeType="1"/>
            </p:cNvSpPr>
            <p:nvPr/>
          </p:nvSpPr>
          <p:spPr bwMode="auto">
            <a:xfrm rot="16200000">
              <a:off x="5257800" y="2209800"/>
              <a:ext cx="3048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60" name="Line 22"/>
            <p:cNvSpPr>
              <a:spLocks noChangeShapeType="1"/>
            </p:cNvSpPr>
            <p:nvPr/>
          </p:nvSpPr>
          <p:spPr bwMode="auto">
            <a:xfrm rot="16200000" flipV="1">
              <a:off x="5562600" y="1981200"/>
              <a:ext cx="0" cy="1524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</p:grpSp>
      <p:sp>
        <p:nvSpPr>
          <p:cNvPr id="61" name="Line 23"/>
          <p:cNvSpPr>
            <a:spLocks noChangeShapeType="1"/>
          </p:cNvSpPr>
          <p:nvPr/>
        </p:nvSpPr>
        <p:spPr bwMode="auto">
          <a:xfrm rot="16200000">
            <a:off x="5524500" y="1943100"/>
            <a:ext cx="22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62" name="Line 24"/>
          <p:cNvSpPr>
            <a:spLocks noChangeShapeType="1"/>
          </p:cNvSpPr>
          <p:nvPr/>
        </p:nvSpPr>
        <p:spPr bwMode="auto">
          <a:xfrm rot="16200000">
            <a:off x="5524500" y="2476500"/>
            <a:ext cx="22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cxnSp>
        <p:nvCxnSpPr>
          <p:cNvPr id="63" name="Gerade Verbindung 62"/>
          <p:cNvCxnSpPr>
            <a:cxnSpLocks noChangeShapeType="1"/>
          </p:cNvCxnSpPr>
          <p:nvPr/>
        </p:nvCxnSpPr>
        <p:spPr bwMode="auto">
          <a:xfrm flipH="1" flipV="1">
            <a:off x="4613406" y="22098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" name="Gruppieren 3"/>
          <p:cNvGrpSpPr/>
          <p:nvPr/>
        </p:nvGrpSpPr>
        <p:grpSpPr>
          <a:xfrm>
            <a:off x="5486400" y="2743200"/>
            <a:ext cx="304800" cy="457200"/>
            <a:chOff x="5486400" y="2743200"/>
            <a:chExt cx="304800" cy="457200"/>
          </a:xfrm>
        </p:grpSpPr>
        <p:sp>
          <p:nvSpPr>
            <p:cNvPr id="64" name="Ellipse 63"/>
            <p:cNvSpPr/>
            <p:nvPr/>
          </p:nvSpPr>
          <p:spPr bwMode="auto">
            <a:xfrm>
              <a:off x="5486400" y="2743200"/>
              <a:ext cx="304800" cy="304800"/>
            </a:xfrm>
            <a:prstGeom prst="ellips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5" name="Ellipse 64"/>
            <p:cNvSpPr/>
            <p:nvPr/>
          </p:nvSpPr>
          <p:spPr bwMode="auto">
            <a:xfrm>
              <a:off x="5486400" y="2895600"/>
              <a:ext cx="304800" cy="304800"/>
            </a:xfrm>
            <a:prstGeom prst="ellips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6" name="Gerade Verbindung 65"/>
          <p:cNvCxnSpPr/>
          <p:nvPr/>
        </p:nvCxnSpPr>
        <p:spPr bwMode="auto">
          <a:xfrm>
            <a:off x="5638800" y="3200400"/>
            <a:ext cx="0" cy="3048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H="1">
            <a:off x="5486400" y="35052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H="1">
            <a:off x="5486400" y="18288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>
            <a:cxnSpLocks noChangeShapeType="1"/>
          </p:cNvCxnSpPr>
          <p:nvPr/>
        </p:nvCxnSpPr>
        <p:spPr bwMode="auto">
          <a:xfrm flipH="1">
            <a:off x="5638801" y="2590800"/>
            <a:ext cx="533399" cy="0"/>
          </a:xfrm>
          <a:prstGeom prst="line">
            <a:avLst/>
          </a:prstGeom>
          <a:noFill/>
          <a:ln w="9525" algn="ctr">
            <a:solidFill>
              <a:schemeClr val="accent2">
                <a:lumMod val="60000"/>
                <a:lumOff val="40000"/>
              </a:schemeClr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feld 69"/>
          <p:cNvSpPr txBox="1"/>
          <p:nvPr/>
        </p:nvSpPr>
        <p:spPr>
          <a:xfrm>
            <a:off x="5791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71" name="Gerade Verbindung 70"/>
          <p:cNvCxnSpPr>
            <a:stCxn id="64" idx="0"/>
          </p:cNvCxnSpPr>
          <p:nvPr/>
        </p:nvCxnSpPr>
        <p:spPr bwMode="auto">
          <a:xfrm flipV="1">
            <a:off x="5638800" y="2438400"/>
            <a:ext cx="0" cy="3048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Ellipse 72"/>
          <p:cNvSpPr/>
          <p:nvPr/>
        </p:nvSpPr>
        <p:spPr bwMode="auto">
          <a:xfrm>
            <a:off x="3733800" y="2362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Ellipse 73"/>
          <p:cNvSpPr/>
          <p:nvPr/>
        </p:nvSpPr>
        <p:spPr bwMode="auto">
          <a:xfrm>
            <a:off x="3733800" y="2514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>
            <a:stCxn id="74" idx="4"/>
          </p:cNvCxnSpPr>
          <p:nvPr/>
        </p:nvCxnSpPr>
        <p:spPr bwMode="auto">
          <a:xfrm>
            <a:off x="3886200" y="2819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886200" y="2209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7" name="Gruppieren 76"/>
          <p:cNvGrpSpPr/>
          <p:nvPr/>
        </p:nvGrpSpPr>
        <p:grpSpPr>
          <a:xfrm>
            <a:off x="4572000" y="2209800"/>
            <a:ext cx="152400" cy="762000"/>
            <a:chOff x="6705600" y="4648200"/>
            <a:chExt cx="152400" cy="762000"/>
          </a:xfrm>
        </p:grpSpPr>
        <p:cxnSp>
          <p:nvCxnSpPr>
            <p:cNvPr id="78" name="Gerade Verbindung 7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Rechteck 7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2" name="Gerade Verbindung mit Pfeil 81"/>
          <p:cNvCxnSpPr/>
          <p:nvPr/>
        </p:nvCxnSpPr>
        <p:spPr bwMode="auto">
          <a:xfrm>
            <a:off x="3886200" y="2209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Line 55"/>
          <p:cNvSpPr>
            <a:spLocks noChangeShapeType="1"/>
          </p:cNvSpPr>
          <p:nvPr/>
        </p:nvSpPr>
        <p:spPr bwMode="auto">
          <a:xfrm>
            <a:off x="3657601" y="2971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4" name="Line 55"/>
          <p:cNvSpPr>
            <a:spLocks noChangeShapeType="1"/>
          </p:cNvSpPr>
          <p:nvPr/>
        </p:nvSpPr>
        <p:spPr bwMode="auto">
          <a:xfrm>
            <a:off x="4419600" y="2971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" name="Textfeld 84"/>
          <p:cNvSpPr txBox="1"/>
          <p:nvPr/>
        </p:nvSpPr>
        <p:spPr>
          <a:xfrm>
            <a:off x="3962400" y="26948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 flipH="1">
            <a:off x="3886200" y="2209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31242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Gleichschenkliges Dreieck 9"/>
          <p:cNvSpPr/>
          <p:nvPr/>
        </p:nvSpPr>
        <p:spPr bwMode="auto">
          <a:xfrm rot="5400000">
            <a:off x="3276600" y="1676400"/>
            <a:ext cx="1676400" cy="1066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4" name="Gruppieren 93"/>
          <p:cNvGrpSpPr/>
          <p:nvPr/>
        </p:nvGrpSpPr>
        <p:grpSpPr>
          <a:xfrm>
            <a:off x="4648200" y="2209800"/>
            <a:ext cx="457200" cy="762001"/>
            <a:chOff x="4876800" y="1828800"/>
            <a:chExt cx="457200" cy="685800"/>
          </a:xfrm>
        </p:grpSpPr>
        <p:cxnSp>
          <p:nvCxnSpPr>
            <p:cNvPr id="95" name="Gerade Verbindung 94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9" name="Textfeld 119"/>
          <p:cNvSpPr txBox="1"/>
          <p:nvPr/>
        </p:nvSpPr>
        <p:spPr>
          <a:xfrm>
            <a:off x="4800600" y="22860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C</a:t>
            </a:r>
            <a:r>
              <a:rPr lang="de-DE" dirty="0" smtClean="0"/>
              <a:t>out1</a:t>
            </a:r>
            <a:endParaRPr lang="de-DE" dirty="0"/>
          </a:p>
        </p:txBody>
      </p:sp>
      <p:sp>
        <p:nvSpPr>
          <p:cNvPr id="103" name="Textfeld 119"/>
          <p:cNvSpPr txBox="1"/>
          <p:nvPr/>
        </p:nvSpPr>
        <p:spPr>
          <a:xfrm>
            <a:off x="4343400" y="22860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R</a:t>
            </a:r>
            <a:r>
              <a:rPr lang="de-DE" dirty="0" smtClean="0"/>
              <a:t>out1</a:t>
            </a:r>
            <a:endParaRPr lang="de-DE" dirty="0"/>
          </a:p>
        </p:txBody>
      </p:sp>
      <p:cxnSp>
        <p:nvCxnSpPr>
          <p:cNvPr id="14" name="Gerade Verbindung 13"/>
          <p:cNvCxnSpPr>
            <a:stCxn id="58" idx="0"/>
          </p:cNvCxnSpPr>
          <p:nvPr/>
        </p:nvCxnSpPr>
        <p:spPr bwMode="auto">
          <a:xfrm>
            <a:off x="4765806" y="2209800"/>
            <a:ext cx="64439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reihandform 15"/>
          <p:cNvSpPr/>
          <p:nvPr/>
        </p:nvSpPr>
        <p:spPr bwMode="auto">
          <a:xfrm>
            <a:off x="3268301" y="909157"/>
            <a:ext cx="2905791" cy="1680134"/>
          </a:xfrm>
          <a:custGeom>
            <a:avLst/>
            <a:gdLst>
              <a:gd name="connsiteX0" fmla="*/ 2725093 w 2905791"/>
              <a:gd name="connsiteY0" fmla="*/ 1680134 h 1680134"/>
              <a:gd name="connsiteX1" fmla="*/ 2688879 w 2905791"/>
              <a:gd name="connsiteY1" fmla="*/ 267793 h 1680134"/>
              <a:gd name="connsiteX2" fmla="*/ 561315 w 2905791"/>
              <a:gd name="connsiteY2" fmla="*/ 86724 h 1680134"/>
              <a:gd name="connsiteX3" fmla="*/ 0 w 2905791"/>
              <a:gd name="connsiteY3" fmla="*/ 1272728 h 168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05791" h="1680134">
                <a:moveTo>
                  <a:pt x="2725093" y="1680134"/>
                </a:moveTo>
                <a:cubicBezTo>
                  <a:pt x="2887301" y="1106747"/>
                  <a:pt x="3049509" y="533361"/>
                  <a:pt x="2688879" y="267793"/>
                </a:cubicBezTo>
                <a:cubicBezTo>
                  <a:pt x="2328249" y="2225"/>
                  <a:pt x="1009461" y="-80765"/>
                  <a:pt x="561315" y="86724"/>
                </a:cubicBezTo>
                <a:cubicBezTo>
                  <a:pt x="113168" y="254213"/>
                  <a:pt x="56584" y="763470"/>
                  <a:pt x="0" y="127272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35"/>
          <p:cNvSpPr txBox="1"/>
          <p:nvPr/>
        </p:nvSpPr>
        <p:spPr>
          <a:xfrm>
            <a:off x="8178327" y="3048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Cout</a:t>
            </a:r>
            <a:endParaRPr lang="de-DE" dirty="0"/>
          </a:p>
        </p:txBody>
      </p:sp>
      <p:grpSp>
        <p:nvGrpSpPr>
          <p:cNvPr id="17" name="Gruppieren 16"/>
          <p:cNvGrpSpPr/>
          <p:nvPr/>
        </p:nvGrpSpPr>
        <p:grpSpPr>
          <a:xfrm>
            <a:off x="7891080" y="2590800"/>
            <a:ext cx="457200" cy="914400"/>
            <a:chOff x="4267200" y="5562600"/>
            <a:chExt cx="457200" cy="914400"/>
          </a:xfrm>
        </p:grpSpPr>
        <p:grpSp>
          <p:nvGrpSpPr>
            <p:cNvPr id="104" name="Gruppieren 103"/>
            <p:cNvGrpSpPr/>
            <p:nvPr/>
          </p:nvGrpSpPr>
          <p:grpSpPr>
            <a:xfrm>
              <a:off x="4267200" y="5562600"/>
              <a:ext cx="457200" cy="762001"/>
              <a:chOff x="4876800" y="1828800"/>
              <a:chExt cx="457200" cy="685800"/>
            </a:xfrm>
          </p:grpSpPr>
          <p:cxnSp>
            <p:nvCxnSpPr>
              <p:cNvPr id="105" name="Gerade Verbindung 104"/>
              <p:cNvCxnSpPr/>
              <p:nvPr/>
            </p:nvCxnSpPr>
            <p:spPr bwMode="auto">
              <a:xfrm>
                <a:off x="5105400" y="18288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6" name="Gerade Verbindung 105"/>
              <p:cNvCxnSpPr/>
              <p:nvPr/>
            </p:nvCxnSpPr>
            <p:spPr bwMode="auto">
              <a:xfrm>
                <a:off x="4876800" y="2133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7" name="Gerade Verbindung 106"/>
              <p:cNvCxnSpPr/>
              <p:nvPr/>
            </p:nvCxnSpPr>
            <p:spPr bwMode="auto">
              <a:xfrm>
                <a:off x="4876800" y="22098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8" name="Gerade Verbindung 107"/>
              <p:cNvCxnSpPr/>
              <p:nvPr/>
            </p:nvCxnSpPr>
            <p:spPr bwMode="auto">
              <a:xfrm>
                <a:off x="5105400" y="22098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10" name="Gerade Verbindung 109"/>
            <p:cNvCxnSpPr/>
            <p:nvPr/>
          </p:nvCxnSpPr>
          <p:spPr bwMode="auto">
            <a:xfrm flipH="1">
              <a:off x="4343400" y="64770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10"/>
            <p:cNvCxnSpPr/>
            <p:nvPr/>
          </p:nvCxnSpPr>
          <p:spPr bwMode="auto">
            <a:xfrm>
              <a:off x="4495800" y="61722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1" name="Gerade Verbindung mit Pfeil 20"/>
          <p:cNvCxnSpPr/>
          <p:nvPr/>
        </p:nvCxnSpPr>
        <p:spPr bwMode="auto">
          <a:xfrm flipV="1">
            <a:off x="6781800" y="9144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6781800" y="1752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6781800" y="1905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7010400" y="1856601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10ns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8069070" y="1676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6421178" y="914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31" name="Gerade Verbindung mit Pfeil 30"/>
          <p:cNvCxnSpPr/>
          <p:nvPr/>
        </p:nvCxnSpPr>
        <p:spPr bwMode="auto">
          <a:xfrm flipH="1">
            <a:off x="5943600" y="2743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hteck 31"/>
          <p:cNvSpPr/>
          <p:nvPr/>
        </p:nvSpPr>
        <p:spPr>
          <a:xfrm>
            <a:off x="6085641" y="2743200"/>
            <a:ext cx="14627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Cout</a:t>
            </a:r>
            <a:r>
              <a:rPr lang="de-DE" dirty="0"/>
              <a:t>/gm2 </a:t>
            </a:r>
            <a:r>
              <a:rPr lang="de-DE" dirty="0" smtClean="0"/>
              <a:t>&gt; </a:t>
            </a:r>
            <a:r>
              <a:rPr lang="de-DE" dirty="0" err="1" smtClean="0"/>
              <a:t>Tfb</a:t>
            </a:r>
            <a:r>
              <a:rPr lang="de-DE" dirty="0" smtClean="0"/>
              <a:t> </a:t>
            </a:r>
            <a:r>
              <a:rPr lang="de-DE" dirty="0" smtClean="0">
                <a:sym typeface="Wingdings" panose="05000000000000000000" pitchFamily="2" charset="2"/>
              </a:rPr>
              <a:t></a:t>
            </a:r>
            <a:r>
              <a:rPr lang="de-DE" dirty="0" smtClean="0"/>
              <a:t> 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172200" y="2590800"/>
            <a:ext cx="1981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Rechteck 99"/>
          <p:cNvSpPr/>
          <p:nvPr/>
        </p:nvSpPr>
        <p:spPr>
          <a:xfrm>
            <a:off x="5866794" y="3200400"/>
            <a:ext cx="68640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n</a:t>
            </a:r>
            <a:r>
              <a:rPr lang="de-DE" dirty="0" smtClean="0"/>
              <a:t>*10uA</a:t>
            </a:r>
            <a:endParaRPr lang="de-DE" dirty="0"/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7772400" y="1295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Freihandform 111"/>
          <p:cNvSpPr/>
          <p:nvPr/>
        </p:nvSpPr>
        <p:spPr bwMode="auto">
          <a:xfrm>
            <a:off x="6790099" y="1070592"/>
            <a:ext cx="995881" cy="703887"/>
          </a:xfrm>
          <a:custGeom>
            <a:avLst/>
            <a:gdLst>
              <a:gd name="connsiteX0" fmla="*/ 0 w 995881"/>
              <a:gd name="connsiteY0" fmla="*/ 703887 h 703887"/>
              <a:gd name="connsiteX1" fmla="*/ 398352 w 995881"/>
              <a:gd name="connsiteY1" fmla="*/ 6770 h 703887"/>
              <a:gd name="connsiteX2" fmla="*/ 706170 w 995881"/>
              <a:gd name="connsiteY2" fmla="*/ 341749 h 703887"/>
              <a:gd name="connsiteX3" fmla="*/ 860079 w 995881"/>
              <a:gd name="connsiteY3" fmla="*/ 205947 h 703887"/>
              <a:gd name="connsiteX4" fmla="*/ 995881 w 995881"/>
              <a:gd name="connsiteY4" fmla="*/ 224054 h 703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881" h="703887">
                <a:moveTo>
                  <a:pt x="0" y="703887"/>
                </a:moveTo>
                <a:cubicBezTo>
                  <a:pt x="140328" y="385506"/>
                  <a:pt x="280657" y="67126"/>
                  <a:pt x="398352" y="6770"/>
                </a:cubicBezTo>
                <a:cubicBezTo>
                  <a:pt x="516047" y="-53586"/>
                  <a:pt x="629216" y="308553"/>
                  <a:pt x="706170" y="341749"/>
                </a:cubicBezTo>
                <a:cubicBezTo>
                  <a:pt x="783124" y="374945"/>
                  <a:pt x="811794" y="225563"/>
                  <a:pt x="860079" y="205947"/>
                </a:cubicBezTo>
                <a:cubicBezTo>
                  <a:pt x="908364" y="186331"/>
                  <a:pt x="952122" y="205192"/>
                  <a:pt x="995881" y="22405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3" name="Gerade Verbindung mit Pfeil 112"/>
          <p:cNvCxnSpPr/>
          <p:nvPr/>
        </p:nvCxnSpPr>
        <p:spPr bwMode="auto">
          <a:xfrm flipV="1">
            <a:off x="6781800" y="4648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mit Pfeil 113"/>
          <p:cNvCxnSpPr/>
          <p:nvPr/>
        </p:nvCxnSpPr>
        <p:spPr bwMode="auto">
          <a:xfrm>
            <a:off x="6781800" y="54864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5" name="Textfeld 114"/>
          <p:cNvSpPr txBox="1"/>
          <p:nvPr/>
        </p:nvSpPr>
        <p:spPr>
          <a:xfrm>
            <a:off x="8025183" y="54864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Log(f)</a:t>
            </a:r>
            <a:endParaRPr lang="de-DE" dirty="0"/>
          </a:p>
        </p:txBody>
      </p:sp>
      <p:sp>
        <p:nvSpPr>
          <p:cNvPr id="116" name="Textfeld 115"/>
          <p:cNvSpPr txBox="1"/>
          <p:nvPr/>
        </p:nvSpPr>
        <p:spPr>
          <a:xfrm>
            <a:off x="6019800" y="4572000"/>
            <a:ext cx="807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betaA</a:t>
            </a:r>
            <a:r>
              <a:rPr lang="de-DE" dirty="0" smtClean="0"/>
              <a:t> dB</a:t>
            </a:r>
            <a:endParaRPr lang="de-DE" dirty="0"/>
          </a:p>
        </p:txBody>
      </p:sp>
      <p:grpSp>
        <p:nvGrpSpPr>
          <p:cNvPr id="19" name="Gruppieren 18"/>
          <p:cNvGrpSpPr/>
          <p:nvPr/>
        </p:nvGrpSpPr>
        <p:grpSpPr>
          <a:xfrm>
            <a:off x="6400800" y="4876800"/>
            <a:ext cx="1676400" cy="1295400"/>
            <a:chOff x="6400800" y="4876800"/>
            <a:chExt cx="1676400" cy="1295400"/>
          </a:xfrm>
        </p:grpSpPr>
        <p:cxnSp>
          <p:nvCxnSpPr>
            <p:cNvPr id="124" name="Gerade Verbindung 123"/>
            <p:cNvCxnSpPr/>
            <p:nvPr/>
          </p:nvCxnSpPr>
          <p:spPr bwMode="auto">
            <a:xfrm>
              <a:off x="6400800" y="4876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" name="Gerade Verbindung 124"/>
            <p:cNvCxnSpPr/>
            <p:nvPr/>
          </p:nvCxnSpPr>
          <p:spPr bwMode="auto">
            <a:xfrm>
              <a:off x="6934200" y="4876800"/>
              <a:ext cx="1066800" cy="990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>
              <a:off x="8001000" y="5867400"/>
              <a:ext cx="762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0" name="Gerade Verbindung 129"/>
          <p:cNvCxnSpPr/>
          <p:nvPr/>
        </p:nvCxnSpPr>
        <p:spPr bwMode="auto">
          <a:xfrm>
            <a:off x="6400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6934200" y="4876800"/>
            <a:ext cx="228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7162800" y="5105400"/>
            <a:ext cx="2286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" name="Textfeld 132"/>
          <p:cNvSpPr txBox="1"/>
          <p:nvPr/>
        </p:nvSpPr>
        <p:spPr>
          <a:xfrm>
            <a:off x="5181600" y="6248400"/>
            <a:ext cx="1657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1/T1 </a:t>
            </a:r>
            <a:r>
              <a:rPr lang="de-DE" dirty="0"/>
              <a:t>= </a:t>
            </a:r>
            <a:r>
              <a:rPr lang="de-DE" dirty="0" smtClean="0"/>
              <a:t>1/Cout1 Rout1</a:t>
            </a:r>
            <a:endParaRPr lang="de-DE" dirty="0"/>
          </a:p>
        </p:txBody>
      </p:sp>
      <p:sp>
        <p:nvSpPr>
          <p:cNvPr id="134" name="Textfeld 133"/>
          <p:cNvSpPr txBox="1"/>
          <p:nvPr/>
        </p:nvSpPr>
        <p:spPr>
          <a:xfrm>
            <a:off x="6858000" y="6248400"/>
            <a:ext cx="1488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Tout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gm2/</a:t>
            </a:r>
            <a:r>
              <a:rPr lang="de-DE" dirty="0" err="1" smtClean="0"/>
              <a:t>Cout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604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21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</a:t>
            </a:r>
            <a:r>
              <a:rPr lang="de-DE" altLang="de-DE" dirty="0" err="1"/>
              <a:t>Sourcefolger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600" dirty="0"/>
              <a:t>Dimensionierung</a:t>
            </a:r>
          </a:p>
          <a:p>
            <a:endParaRPr lang="de-DE" dirty="0"/>
          </a:p>
        </p:txBody>
      </p:sp>
      <p:sp>
        <p:nvSpPr>
          <p:cNvPr id="58" name="Line 20"/>
          <p:cNvSpPr>
            <a:spLocks noChangeShapeType="1"/>
          </p:cNvSpPr>
          <p:nvPr/>
        </p:nvSpPr>
        <p:spPr bwMode="auto">
          <a:xfrm rot="16200000">
            <a:off x="4842006" y="21336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grpSp>
        <p:nvGrpSpPr>
          <p:cNvPr id="3" name="Gruppieren 2"/>
          <p:cNvGrpSpPr/>
          <p:nvPr/>
        </p:nvGrpSpPr>
        <p:grpSpPr>
          <a:xfrm>
            <a:off x="5410200" y="2057400"/>
            <a:ext cx="228600" cy="304800"/>
            <a:chOff x="5410200" y="2057400"/>
            <a:chExt cx="228600" cy="304800"/>
          </a:xfrm>
        </p:grpSpPr>
        <p:sp>
          <p:nvSpPr>
            <p:cNvPr id="56" name="Line 18"/>
            <p:cNvSpPr>
              <a:spLocks noChangeShapeType="1"/>
            </p:cNvSpPr>
            <p:nvPr/>
          </p:nvSpPr>
          <p:spPr bwMode="auto">
            <a:xfrm rot="16200000" flipV="1">
              <a:off x="5562600" y="2286000"/>
              <a:ext cx="0" cy="1524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57" name="Line 19"/>
            <p:cNvSpPr>
              <a:spLocks noChangeShapeType="1"/>
            </p:cNvSpPr>
            <p:nvPr/>
          </p:nvSpPr>
          <p:spPr bwMode="auto">
            <a:xfrm rot="16200000">
              <a:off x="5334000" y="2209800"/>
              <a:ext cx="3048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59" name="Line 21"/>
            <p:cNvSpPr>
              <a:spLocks noChangeShapeType="1"/>
            </p:cNvSpPr>
            <p:nvPr/>
          </p:nvSpPr>
          <p:spPr bwMode="auto">
            <a:xfrm rot="16200000">
              <a:off x="5257800" y="2209800"/>
              <a:ext cx="3048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60" name="Line 22"/>
            <p:cNvSpPr>
              <a:spLocks noChangeShapeType="1"/>
            </p:cNvSpPr>
            <p:nvPr/>
          </p:nvSpPr>
          <p:spPr bwMode="auto">
            <a:xfrm rot="16200000" flipV="1">
              <a:off x="5562600" y="1981200"/>
              <a:ext cx="0" cy="1524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</p:grpSp>
      <p:sp>
        <p:nvSpPr>
          <p:cNvPr id="61" name="Line 23"/>
          <p:cNvSpPr>
            <a:spLocks noChangeShapeType="1"/>
          </p:cNvSpPr>
          <p:nvPr/>
        </p:nvSpPr>
        <p:spPr bwMode="auto">
          <a:xfrm rot="16200000">
            <a:off x="5524500" y="19431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62" name="Line 24"/>
          <p:cNvSpPr>
            <a:spLocks noChangeShapeType="1"/>
          </p:cNvSpPr>
          <p:nvPr/>
        </p:nvSpPr>
        <p:spPr bwMode="auto">
          <a:xfrm rot="16200000">
            <a:off x="5524500" y="24765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cxnSp>
        <p:nvCxnSpPr>
          <p:cNvPr id="63" name="Gerade Verbindung 62"/>
          <p:cNvCxnSpPr>
            <a:cxnSpLocks noChangeShapeType="1"/>
          </p:cNvCxnSpPr>
          <p:nvPr/>
        </p:nvCxnSpPr>
        <p:spPr bwMode="auto">
          <a:xfrm flipH="1" flipV="1">
            <a:off x="4613406" y="2209800"/>
            <a:ext cx="1524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" name="Gruppieren 3"/>
          <p:cNvGrpSpPr/>
          <p:nvPr/>
        </p:nvGrpSpPr>
        <p:grpSpPr>
          <a:xfrm>
            <a:off x="5486400" y="2743200"/>
            <a:ext cx="304800" cy="457200"/>
            <a:chOff x="5486400" y="2743200"/>
            <a:chExt cx="304800" cy="457200"/>
          </a:xfrm>
        </p:grpSpPr>
        <p:sp>
          <p:nvSpPr>
            <p:cNvPr id="64" name="Ellipse 63"/>
            <p:cNvSpPr/>
            <p:nvPr/>
          </p:nvSpPr>
          <p:spPr bwMode="auto">
            <a:xfrm>
              <a:off x="5486400" y="2743200"/>
              <a:ext cx="304800" cy="304800"/>
            </a:xfrm>
            <a:prstGeom prst="ellipse">
              <a:avLst/>
            </a:prstGeom>
            <a:noFill/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5" name="Ellipse 64"/>
            <p:cNvSpPr/>
            <p:nvPr/>
          </p:nvSpPr>
          <p:spPr bwMode="auto">
            <a:xfrm>
              <a:off x="5486400" y="2895600"/>
              <a:ext cx="304800" cy="304800"/>
            </a:xfrm>
            <a:prstGeom prst="ellipse">
              <a:avLst/>
            </a:prstGeom>
            <a:noFill/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6" name="Gerade Verbindung 65"/>
          <p:cNvCxnSpPr/>
          <p:nvPr/>
        </p:nvCxnSpPr>
        <p:spPr bwMode="auto">
          <a:xfrm>
            <a:off x="5638800" y="3200400"/>
            <a:ext cx="0" cy="304800"/>
          </a:xfrm>
          <a:prstGeom prst="lin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H="1">
            <a:off x="5486400" y="3505200"/>
            <a:ext cx="304800" cy="0"/>
          </a:xfrm>
          <a:prstGeom prst="lin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H="1">
            <a:off x="5486400" y="1828800"/>
            <a:ext cx="304800" cy="0"/>
          </a:xfrm>
          <a:prstGeom prst="lin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>
            <a:cxnSpLocks noChangeShapeType="1"/>
          </p:cNvCxnSpPr>
          <p:nvPr/>
        </p:nvCxnSpPr>
        <p:spPr bwMode="auto">
          <a:xfrm flipH="1">
            <a:off x="5638801" y="2590800"/>
            <a:ext cx="533399" cy="0"/>
          </a:xfrm>
          <a:prstGeom prst="line">
            <a:avLst/>
          </a:prstGeom>
          <a:noFill/>
          <a:ln w="9525" algn="ctr">
            <a:solidFill>
              <a:schemeClr val="accent2">
                <a:lumMod val="60000"/>
                <a:lumOff val="40000"/>
              </a:schemeClr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feld 69"/>
          <p:cNvSpPr txBox="1"/>
          <p:nvPr/>
        </p:nvSpPr>
        <p:spPr>
          <a:xfrm>
            <a:off x="5791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71" name="Gerade Verbindung 70"/>
          <p:cNvCxnSpPr>
            <a:stCxn id="64" idx="0"/>
          </p:cNvCxnSpPr>
          <p:nvPr/>
        </p:nvCxnSpPr>
        <p:spPr bwMode="auto">
          <a:xfrm flipV="1">
            <a:off x="5638800" y="2438400"/>
            <a:ext cx="0" cy="304800"/>
          </a:xfrm>
          <a:prstGeom prst="lin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Ellipse 72"/>
          <p:cNvSpPr/>
          <p:nvPr/>
        </p:nvSpPr>
        <p:spPr bwMode="auto">
          <a:xfrm>
            <a:off x="3733800" y="23622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Ellipse 73"/>
          <p:cNvSpPr/>
          <p:nvPr/>
        </p:nvSpPr>
        <p:spPr bwMode="auto">
          <a:xfrm>
            <a:off x="3733800" y="25146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>
            <a:stCxn id="74" idx="4"/>
          </p:cNvCxnSpPr>
          <p:nvPr/>
        </p:nvCxnSpPr>
        <p:spPr bwMode="auto">
          <a:xfrm>
            <a:off x="3886200" y="2819400"/>
            <a:ext cx="0" cy="1524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886200" y="2209800"/>
            <a:ext cx="0" cy="1524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7" name="Gruppieren 76"/>
          <p:cNvGrpSpPr/>
          <p:nvPr/>
        </p:nvGrpSpPr>
        <p:grpSpPr>
          <a:xfrm>
            <a:off x="4572000" y="2209800"/>
            <a:ext cx="152400" cy="762000"/>
            <a:chOff x="6705600" y="4648200"/>
            <a:chExt cx="152400" cy="762000"/>
          </a:xfrm>
        </p:grpSpPr>
        <p:cxnSp>
          <p:nvCxnSpPr>
            <p:cNvPr id="78" name="Gerade Verbindung 7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Rechteck 7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2" name="Gerade Verbindung mit Pfeil 81"/>
          <p:cNvCxnSpPr/>
          <p:nvPr/>
        </p:nvCxnSpPr>
        <p:spPr bwMode="auto">
          <a:xfrm>
            <a:off x="3886200" y="2209800"/>
            <a:ext cx="0" cy="1524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Line 55"/>
          <p:cNvSpPr>
            <a:spLocks noChangeShapeType="1"/>
          </p:cNvSpPr>
          <p:nvPr/>
        </p:nvSpPr>
        <p:spPr bwMode="auto">
          <a:xfrm>
            <a:off x="3657601" y="2971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4" name="Line 55"/>
          <p:cNvSpPr>
            <a:spLocks noChangeShapeType="1"/>
          </p:cNvSpPr>
          <p:nvPr/>
        </p:nvSpPr>
        <p:spPr bwMode="auto">
          <a:xfrm>
            <a:off x="4419600" y="2971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" name="Textfeld 84"/>
          <p:cNvSpPr txBox="1"/>
          <p:nvPr/>
        </p:nvSpPr>
        <p:spPr>
          <a:xfrm>
            <a:off x="3868626" y="2694801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</a:t>
            </a:r>
            <a:r>
              <a:rPr lang="de-DE" dirty="0" smtClean="0"/>
              <a:t>*gm1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 flipH="1">
            <a:off x="3886200" y="2209800"/>
            <a:ext cx="7620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31242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Gleichschenkliges Dreieck 9"/>
          <p:cNvSpPr/>
          <p:nvPr/>
        </p:nvSpPr>
        <p:spPr bwMode="auto">
          <a:xfrm rot="5400000">
            <a:off x="3276600" y="1676400"/>
            <a:ext cx="1676400" cy="1066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4" name="Gruppieren 93"/>
          <p:cNvGrpSpPr/>
          <p:nvPr/>
        </p:nvGrpSpPr>
        <p:grpSpPr>
          <a:xfrm>
            <a:off x="4648200" y="2209800"/>
            <a:ext cx="457200" cy="762001"/>
            <a:chOff x="4876800" y="1828800"/>
            <a:chExt cx="457200" cy="685800"/>
          </a:xfrm>
        </p:grpSpPr>
        <p:cxnSp>
          <p:nvCxnSpPr>
            <p:cNvPr id="95" name="Gerade Verbindung 94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9" name="Textfeld 119"/>
          <p:cNvSpPr txBox="1"/>
          <p:nvPr/>
        </p:nvSpPr>
        <p:spPr>
          <a:xfrm>
            <a:off x="4781617" y="22860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m</a:t>
            </a:r>
            <a:r>
              <a:rPr lang="de-DE" dirty="0" smtClean="0"/>
              <a:t>*Cout1</a:t>
            </a:r>
            <a:endParaRPr lang="de-DE" dirty="0"/>
          </a:p>
        </p:txBody>
      </p:sp>
      <p:sp>
        <p:nvSpPr>
          <p:cNvPr id="103" name="Textfeld 119"/>
          <p:cNvSpPr txBox="1"/>
          <p:nvPr/>
        </p:nvSpPr>
        <p:spPr>
          <a:xfrm>
            <a:off x="4111847" y="2286000"/>
            <a:ext cx="764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Rout1/m</a:t>
            </a:r>
            <a:endParaRPr lang="de-DE" dirty="0"/>
          </a:p>
        </p:txBody>
      </p:sp>
      <p:cxnSp>
        <p:nvCxnSpPr>
          <p:cNvPr id="14" name="Gerade Verbindung 13"/>
          <p:cNvCxnSpPr>
            <a:stCxn id="58" idx="0"/>
          </p:cNvCxnSpPr>
          <p:nvPr/>
        </p:nvCxnSpPr>
        <p:spPr bwMode="auto">
          <a:xfrm>
            <a:off x="4765806" y="2209800"/>
            <a:ext cx="644394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reihandform 15"/>
          <p:cNvSpPr/>
          <p:nvPr/>
        </p:nvSpPr>
        <p:spPr bwMode="auto">
          <a:xfrm>
            <a:off x="3268301" y="909157"/>
            <a:ext cx="2905791" cy="1680134"/>
          </a:xfrm>
          <a:custGeom>
            <a:avLst/>
            <a:gdLst>
              <a:gd name="connsiteX0" fmla="*/ 2725093 w 2905791"/>
              <a:gd name="connsiteY0" fmla="*/ 1680134 h 1680134"/>
              <a:gd name="connsiteX1" fmla="*/ 2688879 w 2905791"/>
              <a:gd name="connsiteY1" fmla="*/ 267793 h 1680134"/>
              <a:gd name="connsiteX2" fmla="*/ 561315 w 2905791"/>
              <a:gd name="connsiteY2" fmla="*/ 86724 h 1680134"/>
              <a:gd name="connsiteX3" fmla="*/ 0 w 2905791"/>
              <a:gd name="connsiteY3" fmla="*/ 1272728 h 168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05791" h="1680134">
                <a:moveTo>
                  <a:pt x="2725093" y="1680134"/>
                </a:moveTo>
                <a:cubicBezTo>
                  <a:pt x="2887301" y="1106747"/>
                  <a:pt x="3049509" y="533361"/>
                  <a:pt x="2688879" y="267793"/>
                </a:cubicBezTo>
                <a:cubicBezTo>
                  <a:pt x="2328249" y="2225"/>
                  <a:pt x="1009461" y="-80765"/>
                  <a:pt x="561315" y="86724"/>
                </a:cubicBezTo>
                <a:cubicBezTo>
                  <a:pt x="113168" y="254213"/>
                  <a:pt x="56584" y="763470"/>
                  <a:pt x="0" y="127272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35"/>
          <p:cNvSpPr txBox="1"/>
          <p:nvPr/>
        </p:nvSpPr>
        <p:spPr>
          <a:xfrm>
            <a:off x="8178327" y="3048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Cout</a:t>
            </a:r>
            <a:endParaRPr lang="de-DE" dirty="0"/>
          </a:p>
        </p:txBody>
      </p:sp>
      <p:grpSp>
        <p:nvGrpSpPr>
          <p:cNvPr id="17" name="Gruppieren 16"/>
          <p:cNvGrpSpPr/>
          <p:nvPr/>
        </p:nvGrpSpPr>
        <p:grpSpPr>
          <a:xfrm>
            <a:off x="7891080" y="2590800"/>
            <a:ext cx="457200" cy="914400"/>
            <a:chOff x="4267200" y="5562600"/>
            <a:chExt cx="457200" cy="914400"/>
          </a:xfrm>
        </p:grpSpPr>
        <p:grpSp>
          <p:nvGrpSpPr>
            <p:cNvPr id="104" name="Gruppieren 103"/>
            <p:cNvGrpSpPr/>
            <p:nvPr/>
          </p:nvGrpSpPr>
          <p:grpSpPr>
            <a:xfrm>
              <a:off x="4267200" y="5562600"/>
              <a:ext cx="457200" cy="762001"/>
              <a:chOff x="4876800" y="1828800"/>
              <a:chExt cx="457200" cy="685800"/>
            </a:xfrm>
          </p:grpSpPr>
          <p:cxnSp>
            <p:nvCxnSpPr>
              <p:cNvPr id="105" name="Gerade Verbindung 104"/>
              <p:cNvCxnSpPr/>
              <p:nvPr/>
            </p:nvCxnSpPr>
            <p:spPr bwMode="auto">
              <a:xfrm>
                <a:off x="5105400" y="18288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6" name="Gerade Verbindung 105"/>
              <p:cNvCxnSpPr/>
              <p:nvPr/>
            </p:nvCxnSpPr>
            <p:spPr bwMode="auto">
              <a:xfrm>
                <a:off x="4876800" y="2133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7" name="Gerade Verbindung 106"/>
              <p:cNvCxnSpPr/>
              <p:nvPr/>
            </p:nvCxnSpPr>
            <p:spPr bwMode="auto">
              <a:xfrm>
                <a:off x="4876800" y="22098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8" name="Gerade Verbindung 107"/>
              <p:cNvCxnSpPr/>
              <p:nvPr/>
            </p:nvCxnSpPr>
            <p:spPr bwMode="auto">
              <a:xfrm>
                <a:off x="5105400" y="22098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10" name="Gerade Verbindung 109"/>
            <p:cNvCxnSpPr/>
            <p:nvPr/>
          </p:nvCxnSpPr>
          <p:spPr bwMode="auto">
            <a:xfrm flipH="1">
              <a:off x="4343400" y="64770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10"/>
            <p:cNvCxnSpPr/>
            <p:nvPr/>
          </p:nvCxnSpPr>
          <p:spPr bwMode="auto">
            <a:xfrm>
              <a:off x="4495800" y="61722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1" name="Gerade Verbindung mit Pfeil 20"/>
          <p:cNvCxnSpPr/>
          <p:nvPr/>
        </p:nvCxnSpPr>
        <p:spPr bwMode="auto">
          <a:xfrm flipV="1">
            <a:off x="6781800" y="9144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6781800" y="1752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6781800" y="1905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7010400" y="1856601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10ns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8069070" y="1676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6421178" y="914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31" name="Gerade Verbindung mit Pfeil 30"/>
          <p:cNvCxnSpPr/>
          <p:nvPr/>
        </p:nvCxnSpPr>
        <p:spPr bwMode="auto">
          <a:xfrm flipH="1">
            <a:off x="5943600" y="2743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hteck 31"/>
          <p:cNvSpPr/>
          <p:nvPr/>
        </p:nvSpPr>
        <p:spPr>
          <a:xfrm>
            <a:off x="6085640" y="2743200"/>
            <a:ext cx="14627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Cout</a:t>
            </a:r>
            <a:r>
              <a:rPr lang="de-DE" dirty="0"/>
              <a:t>/gm2 &lt; </a:t>
            </a:r>
            <a:r>
              <a:rPr lang="de-DE" dirty="0" err="1" smtClean="0"/>
              <a:t>Tfb</a:t>
            </a:r>
            <a:r>
              <a:rPr lang="de-DE" dirty="0" smtClean="0"/>
              <a:t> 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3429000" y="1295400"/>
            <a:ext cx="2438400" cy="2286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172200" y="2590800"/>
            <a:ext cx="1981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echteck 80"/>
          <p:cNvSpPr/>
          <p:nvPr/>
        </p:nvSpPr>
        <p:spPr bwMode="auto">
          <a:xfrm>
            <a:off x="3505200" y="1371600"/>
            <a:ext cx="2438400" cy="2286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7" name="Rechteck 86"/>
          <p:cNvSpPr/>
          <p:nvPr/>
        </p:nvSpPr>
        <p:spPr>
          <a:xfrm>
            <a:off x="5943600" y="3200400"/>
            <a:ext cx="8739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m</a:t>
            </a:r>
            <a:r>
              <a:rPr lang="de-DE" dirty="0" smtClean="0"/>
              <a:t>*n*10uA</a:t>
            </a:r>
            <a:endParaRPr lang="de-DE" dirty="0"/>
          </a:p>
        </p:txBody>
      </p:sp>
      <p:cxnSp>
        <p:nvCxnSpPr>
          <p:cNvPr id="89" name="Gerade Verbindung 88"/>
          <p:cNvCxnSpPr/>
          <p:nvPr/>
        </p:nvCxnSpPr>
        <p:spPr bwMode="auto">
          <a:xfrm>
            <a:off x="7467600" y="129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Bogen 89"/>
          <p:cNvSpPr/>
          <p:nvPr/>
        </p:nvSpPr>
        <p:spPr bwMode="auto">
          <a:xfrm flipH="1">
            <a:off x="6781800" y="1295400"/>
            <a:ext cx="1371600" cy="914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mit Pfeil 90"/>
          <p:cNvCxnSpPr/>
          <p:nvPr/>
        </p:nvCxnSpPr>
        <p:spPr bwMode="auto">
          <a:xfrm flipV="1">
            <a:off x="6781800" y="4648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mit Pfeil 91"/>
          <p:cNvCxnSpPr/>
          <p:nvPr/>
        </p:nvCxnSpPr>
        <p:spPr bwMode="auto">
          <a:xfrm>
            <a:off x="6781800" y="54864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8025183" y="54864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Log(f)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6019800" y="4572000"/>
            <a:ext cx="807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betaA</a:t>
            </a:r>
            <a:r>
              <a:rPr lang="de-DE" dirty="0" smtClean="0"/>
              <a:t> dB</a:t>
            </a:r>
            <a:endParaRPr lang="de-DE" dirty="0"/>
          </a:p>
        </p:txBody>
      </p:sp>
      <p:grpSp>
        <p:nvGrpSpPr>
          <p:cNvPr id="101" name="Gruppieren 100"/>
          <p:cNvGrpSpPr/>
          <p:nvPr/>
        </p:nvGrpSpPr>
        <p:grpSpPr>
          <a:xfrm>
            <a:off x="6400800" y="4876800"/>
            <a:ext cx="1676400" cy="1295400"/>
            <a:chOff x="6400800" y="4876800"/>
            <a:chExt cx="1676400" cy="1295400"/>
          </a:xfrm>
        </p:grpSpPr>
        <p:cxnSp>
          <p:nvCxnSpPr>
            <p:cNvPr id="102" name="Gerade Verbindung 101"/>
            <p:cNvCxnSpPr/>
            <p:nvPr/>
          </p:nvCxnSpPr>
          <p:spPr bwMode="auto">
            <a:xfrm>
              <a:off x="6400800" y="4876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111"/>
            <p:cNvCxnSpPr/>
            <p:nvPr/>
          </p:nvCxnSpPr>
          <p:spPr bwMode="auto">
            <a:xfrm>
              <a:off x="6934200" y="4876800"/>
              <a:ext cx="1066800" cy="990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Gerade Verbindung 112"/>
            <p:cNvCxnSpPr/>
            <p:nvPr/>
          </p:nvCxnSpPr>
          <p:spPr bwMode="auto">
            <a:xfrm>
              <a:off x="8001000" y="5867400"/>
              <a:ext cx="762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" name="Gruppieren 4"/>
          <p:cNvGrpSpPr/>
          <p:nvPr/>
        </p:nvGrpSpPr>
        <p:grpSpPr>
          <a:xfrm>
            <a:off x="6400800" y="4876800"/>
            <a:ext cx="990600" cy="1066800"/>
            <a:chOff x="6400800" y="4876800"/>
            <a:chExt cx="990600" cy="1066800"/>
          </a:xfrm>
        </p:grpSpPr>
        <p:cxnSp>
          <p:nvCxnSpPr>
            <p:cNvPr id="114" name="Gerade Verbindung 113"/>
            <p:cNvCxnSpPr/>
            <p:nvPr/>
          </p:nvCxnSpPr>
          <p:spPr bwMode="auto">
            <a:xfrm>
              <a:off x="6400800" y="4876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Gerade Verbindung 114"/>
            <p:cNvCxnSpPr/>
            <p:nvPr/>
          </p:nvCxnSpPr>
          <p:spPr bwMode="auto">
            <a:xfrm>
              <a:off x="6934200" y="4876800"/>
              <a:ext cx="22860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Gerade Verbindung 115"/>
            <p:cNvCxnSpPr/>
            <p:nvPr/>
          </p:nvCxnSpPr>
          <p:spPr bwMode="auto">
            <a:xfrm>
              <a:off x="7162800" y="5105400"/>
              <a:ext cx="228600" cy="838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7" name="Textfeld 116"/>
          <p:cNvSpPr txBox="1"/>
          <p:nvPr/>
        </p:nvSpPr>
        <p:spPr>
          <a:xfrm>
            <a:off x="5181600" y="6248400"/>
            <a:ext cx="1657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1/T1 </a:t>
            </a:r>
            <a:r>
              <a:rPr lang="de-DE" dirty="0"/>
              <a:t>= </a:t>
            </a:r>
            <a:r>
              <a:rPr lang="de-DE" dirty="0" smtClean="0"/>
              <a:t>1/Cout1 Rout1</a:t>
            </a:r>
            <a:endParaRPr lang="de-DE" dirty="0"/>
          </a:p>
        </p:txBody>
      </p:sp>
      <p:sp>
        <p:nvSpPr>
          <p:cNvPr id="118" name="Textfeld 117"/>
          <p:cNvSpPr txBox="1"/>
          <p:nvPr/>
        </p:nvSpPr>
        <p:spPr>
          <a:xfrm>
            <a:off x="6858000" y="6248400"/>
            <a:ext cx="1488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Tout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gm2/</a:t>
            </a:r>
            <a:r>
              <a:rPr lang="de-DE" dirty="0" err="1" smtClean="0"/>
              <a:t>Cout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931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22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</a:t>
            </a:r>
            <a:r>
              <a:rPr lang="de-DE" altLang="de-DE" dirty="0" err="1"/>
              <a:t>Sourcefolger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517650"/>
          </a:xfrm>
        </p:spPr>
        <p:txBody>
          <a:bodyPr/>
          <a:lstStyle/>
          <a:p>
            <a:r>
              <a:rPr lang="de-DE" sz="1600" dirty="0" smtClean="0"/>
              <a:t>Varianten</a:t>
            </a:r>
          </a:p>
          <a:p>
            <a:endParaRPr lang="de-DE" dirty="0"/>
          </a:p>
        </p:txBody>
      </p:sp>
      <p:cxnSp>
        <p:nvCxnSpPr>
          <p:cNvPr id="48" name="Gerade Verbindung 47"/>
          <p:cNvCxnSpPr>
            <a:cxnSpLocks noChangeShapeType="1"/>
          </p:cNvCxnSpPr>
          <p:nvPr/>
        </p:nvCxnSpPr>
        <p:spPr bwMode="auto">
          <a:xfrm flipH="1">
            <a:off x="2322511" y="2209800"/>
            <a:ext cx="9366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>
            <a:cxnSpLocks noChangeShapeType="1"/>
          </p:cNvCxnSpPr>
          <p:nvPr/>
        </p:nvCxnSpPr>
        <p:spPr bwMode="auto">
          <a:xfrm flipH="1">
            <a:off x="2322511" y="2768600"/>
            <a:ext cx="9366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Gleichschenkliges Dreieck 50"/>
          <p:cNvSpPr>
            <a:spLocks noChangeArrowheads="1"/>
          </p:cNvSpPr>
          <p:nvPr/>
        </p:nvSpPr>
        <p:spPr bwMode="auto">
          <a:xfrm rot="5400000">
            <a:off x="3149600" y="1938338"/>
            <a:ext cx="1227136" cy="1008063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" name="Ellipse 51"/>
          <p:cNvSpPr>
            <a:spLocks noChangeArrowheads="1"/>
          </p:cNvSpPr>
          <p:nvPr/>
        </p:nvSpPr>
        <p:spPr bwMode="auto">
          <a:xfrm>
            <a:off x="3114674" y="2695575"/>
            <a:ext cx="144462" cy="14446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" name="AutoShape 87"/>
          <p:cNvSpPr>
            <a:spLocks noChangeArrowheads="1"/>
          </p:cNvSpPr>
          <p:nvPr/>
        </p:nvSpPr>
        <p:spPr bwMode="auto">
          <a:xfrm rot="5400000">
            <a:off x="3194050" y="4098878"/>
            <a:ext cx="914400" cy="792163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" name="Line 88"/>
          <p:cNvSpPr>
            <a:spLocks noChangeShapeType="1"/>
          </p:cNvSpPr>
          <p:nvPr/>
        </p:nvSpPr>
        <p:spPr bwMode="auto">
          <a:xfrm>
            <a:off x="4048125" y="44958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6" name="Line 89"/>
          <p:cNvSpPr>
            <a:spLocks noChangeShapeType="1"/>
          </p:cNvSpPr>
          <p:nvPr/>
        </p:nvSpPr>
        <p:spPr bwMode="auto">
          <a:xfrm>
            <a:off x="2895600" y="44958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" name="Oval 90"/>
          <p:cNvSpPr>
            <a:spLocks noChangeArrowheads="1"/>
          </p:cNvSpPr>
          <p:nvPr/>
        </p:nvSpPr>
        <p:spPr bwMode="auto">
          <a:xfrm>
            <a:off x="3111500" y="4418479"/>
            <a:ext cx="144463" cy="151279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cxnSp>
        <p:nvCxnSpPr>
          <p:cNvPr id="58" name="Gerade Verbindung 57"/>
          <p:cNvCxnSpPr>
            <a:cxnSpLocks noChangeShapeType="1"/>
          </p:cNvCxnSpPr>
          <p:nvPr/>
        </p:nvCxnSpPr>
        <p:spPr bwMode="auto">
          <a:xfrm flipH="1">
            <a:off x="4267200" y="2438400"/>
            <a:ext cx="9366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>
            <a:cxnSpLocks noChangeShapeType="1"/>
          </p:cNvCxnSpPr>
          <p:nvPr/>
        </p:nvCxnSpPr>
        <p:spPr bwMode="auto">
          <a:xfrm flipH="1">
            <a:off x="4267200" y="4495800"/>
            <a:ext cx="9366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Line 18"/>
          <p:cNvSpPr>
            <a:spLocks noChangeShapeType="1"/>
          </p:cNvSpPr>
          <p:nvPr/>
        </p:nvSpPr>
        <p:spPr bwMode="auto">
          <a:xfrm rot="16200000" flipV="1">
            <a:off x="5410200" y="2514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1" name="Line 19"/>
          <p:cNvSpPr>
            <a:spLocks noChangeShapeType="1"/>
          </p:cNvSpPr>
          <p:nvPr/>
        </p:nvSpPr>
        <p:spPr bwMode="auto">
          <a:xfrm rot="16200000">
            <a:off x="5181600" y="2438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2" name="Line 20"/>
          <p:cNvSpPr>
            <a:spLocks noChangeShapeType="1"/>
          </p:cNvSpPr>
          <p:nvPr/>
        </p:nvSpPr>
        <p:spPr bwMode="auto">
          <a:xfrm rot="16200000">
            <a:off x="5181600" y="2362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3" name="Line 21"/>
          <p:cNvSpPr>
            <a:spLocks noChangeShapeType="1"/>
          </p:cNvSpPr>
          <p:nvPr/>
        </p:nvSpPr>
        <p:spPr bwMode="auto">
          <a:xfrm rot="16200000">
            <a:off x="5105400" y="2438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4" name="Line 22"/>
          <p:cNvSpPr>
            <a:spLocks noChangeShapeType="1"/>
          </p:cNvSpPr>
          <p:nvPr/>
        </p:nvSpPr>
        <p:spPr bwMode="auto">
          <a:xfrm rot="16200000" flipV="1">
            <a:off x="5410200" y="2209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5" name="Line 23"/>
          <p:cNvSpPr>
            <a:spLocks noChangeShapeType="1"/>
          </p:cNvSpPr>
          <p:nvPr/>
        </p:nvSpPr>
        <p:spPr bwMode="auto">
          <a:xfrm rot="16200000">
            <a:off x="5372100" y="21717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6" name="Line 24"/>
          <p:cNvSpPr>
            <a:spLocks noChangeShapeType="1"/>
          </p:cNvSpPr>
          <p:nvPr/>
        </p:nvSpPr>
        <p:spPr bwMode="auto">
          <a:xfrm rot="16200000">
            <a:off x="5372100" y="27051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cxnSp>
        <p:nvCxnSpPr>
          <p:cNvPr id="94" name="Gerade Verbindung 93"/>
          <p:cNvCxnSpPr>
            <a:cxnSpLocks noChangeShapeType="1"/>
          </p:cNvCxnSpPr>
          <p:nvPr/>
        </p:nvCxnSpPr>
        <p:spPr bwMode="auto">
          <a:xfrm flipH="1" flipV="1">
            <a:off x="4953000" y="24384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5" name="Ellipse 94"/>
          <p:cNvSpPr/>
          <p:nvPr/>
        </p:nvSpPr>
        <p:spPr bwMode="auto">
          <a:xfrm>
            <a:off x="5334000" y="2819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Ellipse 95"/>
          <p:cNvSpPr/>
          <p:nvPr/>
        </p:nvSpPr>
        <p:spPr bwMode="auto">
          <a:xfrm>
            <a:off x="5334000" y="2971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5486400" y="3276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>
            <a:off x="5334000" y="3581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 flipH="1">
            <a:off x="5334000" y="2057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Line 18"/>
          <p:cNvSpPr>
            <a:spLocks noChangeShapeType="1"/>
          </p:cNvSpPr>
          <p:nvPr/>
        </p:nvSpPr>
        <p:spPr bwMode="auto">
          <a:xfrm rot="16200000" flipV="1">
            <a:off x="5410200" y="4572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102" name="Line 19"/>
          <p:cNvSpPr>
            <a:spLocks noChangeShapeType="1"/>
          </p:cNvSpPr>
          <p:nvPr/>
        </p:nvSpPr>
        <p:spPr bwMode="auto">
          <a:xfrm rot="16200000">
            <a:off x="5181600" y="4495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103" name="Line 20"/>
          <p:cNvSpPr>
            <a:spLocks noChangeShapeType="1"/>
          </p:cNvSpPr>
          <p:nvPr/>
        </p:nvSpPr>
        <p:spPr bwMode="auto">
          <a:xfrm rot="16200000">
            <a:off x="5181600" y="4419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104" name="Line 21"/>
          <p:cNvSpPr>
            <a:spLocks noChangeShapeType="1"/>
          </p:cNvSpPr>
          <p:nvPr/>
        </p:nvSpPr>
        <p:spPr bwMode="auto">
          <a:xfrm rot="16200000">
            <a:off x="5105400" y="4495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105" name="Line 22"/>
          <p:cNvSpPr>
            <a:spLocks noChangeShapeType="1"/>
          </p:cNvSpPr>
          <p:nvPr/>
        </p:nvSpPr>
        <p:spPr bwMode="auto">
          <a:xfrm rot="16200000" flipV="1">
            <a:off x="5410200" y="4267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106" name="Line 23"/>
          <p:cNvSpPr>
            <a:spLocks noChangeShapeType="1"/>
          </p:cNvSpPr>
          <p:nvPr/>
        </p:nvSpPr>
        <p:spPr bwMode="auto">
          <a:xfrm rot="16200000">
            <a:off x="5372100" y="42291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107" name="Line 24"/>
          <p:cNvSpPr>
            <a:spLocks noChangeShapeType="1"/>
          </p:cNvSpPr>
          <p:nvPr/>
        </p:nvSpPr>
        <p:spPr bwMode="auto">
          <a:xfrm rot="16200000">
            <a:off x="5372100" y="4762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cxnSp>
        <p:nvCxnSpPr>
          <p:cNvPr id="108" name="Gerade Verbindung 107"/>
          <p:cNvCxnSpPr>
            <a:cxnSpLocks noChangeShapeType="1"/>
          </p:cNvCxnSpPr>
          <p:nvPr/>
        </p:nvCxnSpPr>
        <p:spPr bwMode="auto">
          <a:xfrm flipH="1" flipV="1">
            <a:off x="4953000" y="44958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" name="Ellipse 108"/>
          <p:cNvSpPr/>
          <p:nvPr/>
        </p:nvSpPr>
        <p:spPr bwMode="auto">
          <a:xfrm>
            <a:off x="5334000" y="4876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Ellipse 109"/>
          <p:cNvSpPr/>
          <p:nvPr/>
        </p:nvSpPr>
        <p:spPr bwMode="auto">
          <a:xfrm>
            <a:off x="5334000" y="5029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1" name="Gerade Verbindung 110"/>
          <p:cNvCxnSpPr/>
          <p:nvPr/>
        </p:nvCxnSpPr>
        <p:spPr bwMode="auto">
          <a:xfrm>
            <a:off x="5486400" y="5334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H="1">
            <a:off x="5334000" y="563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H="1">
            <a:off x="5334000" y="4114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>
            <a:cxnSpLocks noChangeShapeType="1"/>
          </p:cNvCxnSpPr>
          <p:nvPr/>
        </p:nvCxnSpPr>
        <p:spPr bwMode="auto">
          <a:xfrm flipH="1">
            <a:off x="5486400" y="4800600"/>
            <a:ext cx="9366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>
            <a:cxnSpLocks noChangeShapeType="1"/>
          </p:cNvCxnSpPr>
          <p:nvPr/>
        </p:nvCxnSpPr>
        <p:spPr bwMode="auto">
          <a:xfrm flipH="1">
            <a:off x="5486400" y="2743200"/>
            <a:ext cx="9366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6" name="Textfeld 115"/>
          <p:cNvSpPr txBox="1"/>
          <p:nvPr/>
        </p:nvSpPr>
        <p:spPr>
          <a:xfrm>
            <a:off x="5680206" y="4572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2743200" y="42672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18" name="Textfeld 117"/>
          <p:cNvSpPr txBox="1"/>
          <p:nvPr/>
        </p:nvSpPr>
        <p:spPr>
          <a:xfrm>
            <a:off x="2514600" y="1981200"/>
            <a:ext cx="492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Vin+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2514600" y="2514600"/>
            <a:ext cx="454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Vin-</a:t>
            </a:r>
            <a:endParaRPr lang="de-DE" dirty="0"/>
          </a:p>
        </p:txBody>
      </p:sp>
      <p:sp>
        <p:nvSpPr>
          <p:cNvPr id="121" name="Textfeld 120"/>
          <p:cNvSpPr txBox="1"/>
          <p:nvPr/>
        </p:nvSpPr>
        <p:spPr>
          <a:xfrm>
            <a:off x="5638800" y="2514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180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23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</a:t>
            </a:r>
            <a:r>
              <a:rPr lang="de-DE" altLang="de-DE" dirty="0" err="1"/>
              <a:t>Sourcefolger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517650"/>
          </a:xfrm>
        </p:spPr>
        <p:txBody>
          <a:bodyPr/>
          <a:lstStyle/>
          <a:p>
            <a:r>
              <a:rPr lang="de-DE" sz="1600" dirty="0" smtClean="0"/>
              <a:t>Varianten</a:t>
            </a:r>
          </a:p>
          <a:p>
            <a:endParaRPr lang="de-DE" dirty="0"/>
          </a:p>
        </p:txBody>
      </p:sp>
      <p:cxnSp>
        <p:nvCxnSpPr>
          <p:cNvPr id="58" name="Gerade Verbindung 57"/>
          <p:cNvCxnSpPr>
            <a:cxnSpLocks noChangeShapeType="1"/>
          </p:cNvCxnSpPr>
          <p:nvPr/>
        </p:nvCxnSpPr>
        <p:spPr bwMode="auto">
          <a:xfrm flipH="1">
            <a:off x="1295400" y="2438400"/>
            <a:ext cx="9366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Line 18"/>
          <p:cNvSpPr>
            <a:spLocks noChangeShapeType="1"/>
          </p:cNvSpPr>
          <p:nvPr/>
        </p:nvSpPr>
        <p:spPr bwMode="auto">
          <a:xfrm rot="16200000" flipV="1">
            <a:off x="2438400" y="2514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1" name="Line 19"/>
          <p:cNvSpPr>
            <a:spLocks noChangeShapeType="1"/>
          </p:cNvSpPr>
          <p:nvPr/>
        </p:nvSpPr>
        <p:spPr bwMode="auto">
          <a:xfrm rot="16200000">
            <a:off x="2209800" y="2438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2" name="Line 20"/>
          <p:cNvSpPr>
            <a:spLocks noChangeShapeType="1"/>
          </p:cNvSpPr>
          <p:nvPr/>
        </p:nvSpPr>
        <p:spPr bwMode="auto">
          <a:xfrm rot="16200000">
            <a:off x="2209800" y="2362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3" name="Line 21"/>
          <p:cNvSpPr>
            <a:spLocks noChangeShapeType="1"/>
          </p:cNvSpPr>
          <p:nvPr/>
        </p:nvSpPr>
        <p:spPr bwMode="auto">
          <a:xfrm rot="16200000">
            <a:off x="2133600" y="2438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4" name="Line 22"/>
          <p:cNvSpPr>
            <a:spLocks noChangeShapeType="1"/>
          </p:cNvSpPr>
          <p:nvPr/>
        </p:nvSpPr>
        <p:spPr bwMode="auto">
          <a:xfrm rot="16200000" flipV="1">
            <a:off x="2438400" y="2209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5" name="Line 23"/>
          <p:cNvSpPr>
            <a:spLocks noChangeShapeType="1"/>
          </p:cNvSpPr>
          <p:nvPr/>
        </p:nvSpPr>
        <p:spPr bwMode="auto">
          <a:xfrm rot="16200000">
            <a:off x="2400300" y="21717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6" name="Line 24"/>
          <p:cNvSpPr>
            <a:spLocks noChangeShapeType="1"/>
          </p:cNvSpPr>
          <p:nvPr/>
        </p:nvSpPr>
        <p:spPr bwMode="auto">
          <a:xfrm rot="16200000">
            <a:off x="2400300" y="27051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cxnSp>
        <p:nvCxnSpPr>
          <p:cNvPr id="94" name="Gerade Verbindung 93"/>
          <p:cNvCxnSpPr>
            <a:cxnSpLocks noChangeShapeType="1"/>
          </p:cNvCxnSpPr>
          <p:nvPr/>
        </p:nvCxnSpPr>
        <p:spPr bwMode="auto">
          <a:xfrm flipH="1" flipV="1">
            <a:off x="1981200" y="24384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5" name="Ellipse 94"/>
          <p:cNvSpPr/>
          <p:nvPr/>
        </p:nvSpPr>
        <p:spPr bwMode="auto">
          <a:xfrm>
            <a:off x="2362200" y="2819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Ellipse 95"/>
          <p:cNvSpPr/>
          <p:nvPr/>
        </p:nvSpPr>
        <p:spPr bwMode="auto">
          <a:xfrm>
            <a:off x="2362200" y="2971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2514600" y="3276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>
            <a:off x="2362200" y="3581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 flipH="1">
            <a:off x="2362200" y="2057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Gruppieren 1"/>
          <p:cNvGrpSpPr/>
          <p:nvPr/>
        </p:nvGrpSpPr>
        <p:grpSpPr>
          <a:xfrm flipV="1">
            <a:off x="1295400" y="4114800"/>
            <a:ext cx="2155825" cy="1524000"/>
            <a:chOff x="4267200" y="4114800"/>
            <a:chExt cx="2155825" cy="1524000"/>
          </a:xfrm>
        </p:grpSpPr>
        <p:cxnSp>
          <p:nvCxnSpPr>
            <p:cNvPr id="59" name="Gerade Verbindung 58"/>
            <p:cNvCxnSpPr>
              <a:cxnSpLocks noChangeShapeType="1"/>
            </p:cNvCxnSpPr>
            <p:nvPr/>
          </p:nvCxnSpPr>
          <p:spPr bwMode="auto">
            <a:xfrm flipH="1">
              <a:off x="4267200" y="4495800"/>
              <a:ext cx="936625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1" name="Line 18"/>
            <p:cNvSpPr>
              <a:spLocks noChangeShapeType="1"/>
            </p:cNvSpPr>
            <p:nvPr/>
          </p:nvSpPr>
          <p:spPr bwMode="auto">
            <a:xfrm rot="16200000" flipV="1">
              <a:off x="54102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102" name="Line 19"/>
            <p:cNvSpPr>
              <a:spLocks noChangeShapeType="1"/>
            </p:cNvSpPr>
            <p:nvPr/>
          </p:nvSpPr>
          <p:spPr bwMode="auto">
            <a:xfrm rot="16200000">
              <a:off x="5181600" y="44958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103" name="Line 20"/>
            <p:cNvSpPr>
              <a:spLocks noChangeShapeType="1"/>
            </p:cNvSpPr>
            <p:nvPr/>
          </p:nvSpPr>
          <p:spPr bwMode="auto">
            <a:xfrm rot="16200000">
              <a:off x="5181600" y="44196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104" name="Line 21"/>
            <p:cNvSpPr>
              <a:spLocks noChangeShapeType="1"/>
            </p:cNvSpPr>
            <p:nvPr/>
          </p:nvSpPr>
          <p:spPr bwMode="auto">
            <a:xfrm rot="16200000">
              <a:off x="5105400" y="44958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105" name="Line 22"/>
            <p:cNvSpPr>
              <a:spLocks noChangeShapeType="1"/>
            </p:cNvSpPr>
            <p:nvPr/>
          </p:nvSpPr>
          <p:spPr bwMode="auto">
            <a:xfrm rot="16200000" flipV="1">
              <a:off x="5410200" y="42672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106" name="Line 23"/>
            <p:cNvSpPr>
              <a:spLocks noChangeShapeType="1"/>
            </p:cNvSpPr>
            <p:nvPr/>
          </p:nvSpPr>
          <p:spPr bwMode="auto">
            <a:xfrm rot="16200000">
              <a:off x="5372100" y="42291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 rot="16200000">
              <a:off x="5372100" y="47625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cxnSp>
          <p:nvCxnSpPr>
            <p:cNvPr id="108" name="Gerade Verbindung 107"/>
            <p:cNvCxnSpPr>
              <a:cxnSpLocks noChangeShapeType="1"/>
            </p:cNvCxnSpPr>
            <p:nvPr/>
          </p:nvCxnSpPr>
          <p:spPr bwMode="auto">
            <a:xfrm flipH="1" flipV="1">
              <a:off x="4953000" y="44958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9" name="Ellipse 108"/>
            <p:cNvSpPr/>
            <p:nvPr/>
          </p:nvSpPr>
          <p:spPr bwMode="auto">
            <a:xfrm>
              <a:off x="5334000" y="48768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0" name="Ellipse 109"/>
            <p:cNvSpPr/>
            <p:nvPr/>
          </p:nvSpPr>
          <p:spPr bwMode="auto">
            <a:xfrm>
              <a:off x="5334000" y="50292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1" name="Gerade Verbindung 110"/>
            <p:cNvCxnSpPr/>
            <p:nvPr/>
          </p:nvCxnSpPr>
          <p:spPr bwMode="auto">
            <a:xfrm>
              <a:off x="5486400" y="533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111"/>
            <p:cNvCxnSpPr/>
            <p:nvPr/>
          </p:nvCxnSpPr>
          <p:spPr bwMode="auto">
            <a:xfrm flipH="1">
              <a:off x="5334000" y="5638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Gerade Verbindung 112"/>
            <p:cNvCxnSpPr/>
            <p:nvPr/>
          </p:nvCxnSpPr>
          <p:spPr bwMode="auto">
            <a:xfrm flipH="1">
              <a:off x="5334000" y="4114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Gerade Verbindung 113"/>
            <p:cNvCxnSpPr>
              <a:cxnSpLocks noChangeShapeType="1"/>
            </p:cNvCxnSpPr>
            <p:nvPr/>
          </p:nvCxnSpPr>
          <p:spPr bwMode="auto">
            <a:xfrm flipH="1">
              <a:off x="5486400" y="4800600"/>
              <a:ext cx="936625" cy="0"/>
            </a:xfrm>
            <a:prstGeom prst="line">
              <a:avLst/>
            </a:prstGeom>
            <a:noFill/>
            <a:ln w="9525" algn="ctr">
              <a:solidFill>
                <a:schemeClr val="accent2">
                  <a:lumMod val="60000"/>
                  <a:lumOff val="40000"/>
                </a:schemeClr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5" name="Gerade Verbindung 114"/>
          <p:cNvCxnSpPr>
            <a:cxnSpLocks noChangeShapeType="1"/>
          </p:cNvCxnSpPr>
          <p:nvPr/>
        </p:nvCxnSpPr>
        <p:spPr bwMode="auto">
          <a:xfrm flipH="1">
            <a:off x="2514600" y="2743200"/>
            <a:ext cx="936625" cy="0"/>
          </a:xfrm>
          <a:prstGeom prst="line">
            <a:avLst/>
          </a:prstGeom>
          <a:noFill/>
          <a:ln w="9525" algn="ctr">
            <a:solidFill>
              <a:schemeClr val="accent2">
                <a:lumMod val="60000"/>
                <a:lumOff val="40000"/>
              </a:schemeClr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Ellipse 2"/>
          <p:cNvSpPr/>
          <p:nvPr/>
        </p:nvSpPr>
        <p:spPr bwMode="auto">
          <a:xfrm>
            <a:off x="2133600" y="5181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447800" y="2209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</a:t>
            </a:r>
            <a:r>
              <a:rPr lang="de-DE" dirty="0" smtClean="0"/>
              <a:t>in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2622566" y="2514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1524000" y="50292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</a:t>
            </a:r>
            <a:r>
              <a:rPr lang="de-DE" dirty="0" smtClean="0"/>
              <a:t>in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2708406" y="4724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53" name="Freihandform 52"/>
          <p:cNvSpPr/>
          <p:nvPr/>
        </p:nvSpPr>
        <p:spPr bwMode="auto">
          <a:xfrm>
            <a:off x="3962400" y="2057400"/>
            <a:ext cx="3268032" cy="766853"/>
          </a:xfrm>
          <a:custGeom>
            <a:avLst/>
            <a:gdLst>
              <a:gd name="connsiteX0" fmla="*/ 16367 w 3283442"/>
              <a:gd name="connsiteY0" fmla="*/ 648010 h 766837"/>
              <a:gd name="connsiteX1" fmla="*/ 73517 w 3283442"/>
              <a:gd name="connsiteY1" fmla="*/ 648010 h 766837"/>
              <a:gd name="connsiteX2" fmla="*/ 597392 w 3283442"/>
              <a:gd name="connsiteY2" fmla="*/ 571810 h 766837"/>
              <a:gd name="connsiteX3" fmla="*/ 987917 w 3283442"/>
              <a:gd name="connsiteY3" fmla="*/ 310 h 766837"/>
              <a:gd name="connsiteX4" fmla="*/ 1359392 w 3283442"/>
              <a:gd name="connsiteY4" fmla="*/ 495610 h 766837"/>
              <a:gd name="connsiteX5" fmla="*/ 1626092 w 3283442"/>
              <a:gd name="connsiteY5" fmla="*/ 762310 h 766837"/>
              <a:gd name="connsiteX6" fmla="*/ 2197592 w 3283442"/>
              <a:gd name="connsiteY6" fmla="*/ 286060 h 766837"/>
              <a:gd name="connsiteX7" fmla="*/ 2730992 w 3283442"/>
              <a:gd name="connsiteY7" fmla="*/ 514660 h 766837"/>
              <a:gd name="connsiteX8" fmla="*/ 3283442 w 3283442"/>
              <a:gd name="connsiteY8" fmla="*/ 533710 h 766837"/>
              <a:gd name="connsiteX0" fmla="*/ 1590 w 3268665"/>
              <a:gd name="connsiteY0" fmla="*/ 648010 h 766837"/>
              <a:gd name="connsiteX1" fmla="*/ 249240 w 3268665"/>
              <a:gd name="connsiteY1" fmla="*/ 657535 h 766837"/>
              <a:gd name="connsiteX2" fmla="*/ 582615 w 3268665"/>
              <a:gd name="connsiteY2" fmla="*/ 571810 h 766837"/>
              <a:gd name="connsiteX3" fmla="*/ 973140 w 3268665"/>
              <a:gd name="connsiteY3" fmla="*/ 310 h 766837"/>
              <a:gd name="connsiteX4" fmla="*/ 1344615 w 3268665"/>
              <a:gd name="connsiteY4" fmla="*/ 495610 h 766837"/>
              <a:gd name="connsiteX5" fmla="*/ 1611315 w 3268665"/>
              <a:gd name="connsiteY5" fmla="*/ 762310 h 766837"/>
              <a:gd name="connsiteX6" fmla="*/ 2182815 w 3268665"/>
              <a:gd name="connsiteY6" fmla="*/ 286060 h 766837"/>
              <a:gd name="connsiteX7" fmla="*/ 2716215 w 3268665"/>
              <a:gd name="connsiteY7" fmla="*/ 514660 h 766837"/>
              <a:gd name="connsiteX8" fmla="*/ 3268665 w 3268665"/>
              <a:gd name="connsiteY8" fmla="*/ 533710 h 766837"/>
              <a:gd name="connsiteX0" fmla="*/ 1590 w 3268665"/>
              <a:gd name="connsiteY0" fmla="*/ 651552 h 766072"/>
              <a:gd name="connsiteX1" fmla="*/ 249240 w 3268665"/>
              <a:gd name="connsiteY1" fmla="*/ 661077 h 766072"/>
              <a:gd name="connsiteX2" fmla="*/ 582615 w 3268665"/>
              <a:gd name="connsiteY2" fmla="*/ 575352 h 766072"/>
              <a:gd name="connsiteX3" fmla="*/ 973140 w 3268665"/>
              <a:gd name="connsiteY3" fmla="*/ 3852 h 766072"/>
              <a:gd name="connsiteX4" fmla="*/ 1296990 w 3268665"/>
              <a:gd name="connsiteY4" fmla="*/ 346752 h 766072"/>
              <a:gd name="connsiteX5" fmla="*/ 1611315 w 3268665"/>
              <a:gd name="connsiteY5" fmla="*/ 765852 h 766072"/>
              <a:gd name="connsiteX6" fmla="*/ 2182815 w 3268665"/>
              <a:gd name="connsiteY6" fmla="*/ 289602 h 766072"/>
              <a:gd name="connsiteX7" fmla="*/ 2716215 w 3268665"/>
              <a:gd name="connsiteY7" fmla="*/ 518202 h 766072"/>
              <a:gd name="connsiteX8" fmla="*/ 3268665 w 3268665"/>
              <a:gd name="connsiteY8" fmla="*/ 537252 h 766072"/>
              <a:gd name="connsiteX0" fmla="*/ 1590 w 3268665"/>
              <a:gd name="connsiteY0" fmla="*/ 652293 h 766853"/>
              <a:gd name="connsiteX1" fmla="*/ 249240 w 3268665"/>
              <a:gd name="connsiteY1" fmla="*/ 661818 h 766853"/>
              <a:gd name="connsiteX2" fmla="*/ 582615 w 3268665"/>
              <a:gd name="connsiteY2" fmla="*/ 576093 h 766853"/>
              <a:gd name="connsiteX3" fmla="*/ 973140 w 3268665"/>
              <a:gd name="connsiteY3" fmla="*/ 4593 h 766853"/>
              <a:gd name="connsiteX4" fmla="*/ 1296990 w 3268665"/>
              <a:gd name="connsiteY4" fmla="*/ 347493 h 766853"/>
              <a:gd name="connsiteX5" fmla="*/ 1611315 w 3268665"/>
              <a:gd name="connsiteY5" fmla="*/ 766593 h 766853"/>
              <a:gd name="connsiteX6" fmla="*/ 2182815 w 3268665"/>
              <a:gd name="connsiteY6" fmla="*/ 290343 h 766853"/>
              <a:gd name="connsiteX7" fmla="*/ 2716215 w 3268665"/>
              <a:gd name="connsiteY7" fmla="*/ 518943 h 766853"/>
              <a:gd name="connsiteX8" fmla="*/ 3268665 w 3268665"/>
              <a:gd name="connsiteY8" fmla="*/ 537993 h 766853"/>
              <a:gd name="connsiteX0" fmla="*/ 957 w 3268032"/>
              <a:gd name="connsiteY0" fmla="*/ 652293 h 766853"/>
              <a:gd name="connsiteX1" fmla="*/ 372432 w 3268032"/>
              <a:gd name="connsiteY1" fmla="*/ 642768 h 766853"/>
              <a:gd name="connsiteX2" fmla="*/ 581982 w 3268032"/>
              <a:gd name="connsiteY2" fmla="*/ 576093 h 766853"/>
              <a:gd name="connsiteX3" fmla="*/ 972507 w 3268032"/>
              <a:gd name="connsiteY3" fmla="*/ 4593 h 766853"/>
              <a:gd name="connsiteX4" fmla="*/ 1296357 w 3268032"/>
              <a:gd name="connsiteY4" fmla="*/ 347493 h 766853"/>
              <a:gd name="connsiteX5" fmla="*/ 1610682 w 3268032"/>
              <a:gd name="connsiteY5" fmla="*/ 766593 h 766853"/>
              <a:gd name="connsiteX6" fmla="*/ 2182182 w 3268032"/>
              <a:gd name="connsiteY6" fmla="*/ 290343 h 766853"/>
              <a:gd name="connsiteX7" fmla="*/ 2715582 w 3268032"/>
              <a:gd name="connsiteY7" fmla="*/ 518943 h 766853"/>
              <a:gd name="connsiteX8" fmla="*/ 3268032 w 3268032"/>
              <a:gd name="connsiteY8" fmla="*/ 537993 h 766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68032" h="766853">
                <a:moveTo>
                  <a:pt x="957" y="652293"/>
                </a:moveTo>
                <a:cubicBezTo>
                  <a:pt x="-18887" y="658643"/>
                  <a:pt x="275594" y="655468"/>
                  <a:pt x="372432" y="642768"/>
                </a:cubicBezTo>
                <a:cubicBezTo>
                  <a:pt x="469270" y="630068"/>
                  <a:pt x="481970" y="682455"/>
                  <a:pt x="581982" y="576093"/>
                </a:cubicBezTo>
                <a:cubicBezTo>
                  <a:pt x="681994" y="469731"/>
                  <a:pt x="853445" y="42693"/>
                  <a:pt x="972507" y="4593"/>
                </a:cubicBezTo>
                <a:cubicBezTo>
                  <a:pt x="1091569" y="-33507"/>
                  <a:pt x="1189995" y="172868"/>
                  <a:pt x="1296357" y="347493"/>
                </a:cubicBezTo>
                <a:cubicBezTo>
                  <a:pt x="1402719" y="522118"/>
                  <a:pt x="1463045" y="776118"/>
                  <a:pt x="1610682" y="766593"/>
                </a:cubicBezTo>
                <a:cubicBezTo>
                  <a:pt x="1758319" y="757068"/>
                  <a:pt x="1998032" y="331618"/>
                  <a:pt x="2182182" y="290343"/>
                </a:cubicBezTo>
                <a:cubicBezTo>
                  <a:pt x="2366332" y="249068"/>
                  <a:pt x="2534607" y="477668"/>
                  <a:pt x="2715582" y="518943"/>
                </a:cubicBezTo>
                <a:cubicBezTo>
                  <a:pt x="2896557" y="560218"/>
                  <a:pt x="3082294" y="549105"/>
                  <a:pt x="3268032" y="537993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mit Pfeil 59"/>
          <p:cNvCxnSpPr/>
          <p:nvPr/>
        </p:nvCxnSpPr>
        <p:spPr bwMode="auto">
          <a:xfrm flipV="1">
            <a:off x="4182431" y="2013749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Freihandform 60"/>
          <p:cNvSpPr/>
          <p:nvPr/>
        </p:nvSpPr>
        <p:spPr bwMode="auto">
          <a:xfrm>
            <a:off x="3953831" y="1327949"/>
            <a:ext cx="3268032" cy="766853"/>
          </a:xfrm>
          <a:custGeom>
            <a:avLst/>
            <a:gdLst>
              <a:gd name="connsiteX0" fmla="*/ 16367 w 3283442"/>
              <a:gd name="connsiteY0" fmla="*/ 648010 h 766837"/>
              <a:gd name="connsiteX1" fmla="*/ 73517 w 3283442"/>
              <a:gd name="connsiteY1" fmla="*/ 648010 h 766837"/>
              <a:gd name="connsiteX2" fmla="*/ 597392 w 3283442"/>
              <a:gd name="connsiteY2" fmla="*/ 571810 h 766837"/>
              <a:gd name="connsiteX3" fmla="*/ 987917 w 3283442"/>
              <a:gd name="connsiteY3" fmla="*/ 310 h 766837"/>
              <a:gd name="connsiteX4" fmla="*/ 1359392 w 3283442"/>
              <a:gd name="connsiteY4" fmla="*/ 495610 h 766837"/>
              <a:gd name="connsiteX5" fmla="*/ 1626092 w 3283442"/>
              <a:gd name="connsiteY5" fmla="*/ 762310 h 766837"/>
              <a:gd name="connsiteX6" fmla="*/ 2197592 w 3283442"/>
              <a:gd name="connsiteY6" fmla="*/ 286060 h 766837"/>
              <a:gd name="connsiteX7" fmla="*/ 2730992 w 3283442"/>
              <a:gd name="connsiteY7" fmla="*/ 514660 h 766837"/>
              <a:gd name="connsiteX8" fmla="*/ 3283442 w 3283442"/>
              <a:gd name="connsiteY8" fmla="*/ 533710 h 766837"/>
              <a:gd name="connsiteX0" fmla="*/ 1590 w 3268665"/>
              <a:gd name="connsiteY0" fmla="*/ 648010 h 766837"/>
              <a:gd name="connsiteX1" fmla="*/ 249240 w 3268665"/>
              <a:gd name="connsiteY1" fmla="*/ 657535 h 766837"/>
              <a:gd name="connsiteX2" fmla="*/ 582615 w 3268665"/>
              <a:gd name="connsiteY2" fmla="*/ 571810 h 766837"/>
              <a:gd name="connsiteX3" fmla="*/ 973140 w 3268665"/>
              <a:gd name="connsiteY3" fmla="*/ 310 h 766837"/>
              <a:gd name="connsiteX4" fmla="*/ 1344615 w 3268665"/>
              <a:gd name="connsiteY4" fmla="*/ 495610 h 766837"/>
              <a:gd name="connsiteX5" fmla="*/ 1611315 w 3268665"/>
              <a:gd name="connsiteY5" fmla="*/ 762310 h 766837"/>
              <a:gd name="connsiteX6" fmla="*/ 2182815 w 3268665"/>
              <a:gd name="connsiteY6" fmla="*/ 286060 h 766837"/>
              <a:gd name="connsiteX7" fmla="*/ 2716215 w 3268665"/>
              <a:gd name="connsiteY7" fmla="*/ 514660 h 766837"/>
              <a:gd name="connsiteX8" fmla="*/ 3268665 w 3268665"/>
              <a:gd name="connsiteY8" fmla="*/ 533710 h 766837"/>
              <a:gd name="connsiteX0" fmla="*/ 1590 w 3268665"/>
              <a:gd name="connsiteY0" fmla="*/ 651552 h 766072"/>
              <a:gd name="connsiteX1" fmla="*/ 249240 w 3268665"/>
              <a:gd name="connsiteY1" fmla="*/ 661077 h 766072"/>
              <a:gd name="connsiteX2" fmla="*/ 582615 w 3268665"/>
              <a:gd name="connsiteY2" fmla="*/ 575352 h 766072"/>
              <a:gd name="connsiteX3" fmla="*/ 973140 w 3268665"/>
              <a:gd name="connsiteY3" fmla="*/ 3852 h 766072"/>
              <a:gd name="connsiteX4" fmla="*/ 1296990 w 3268665"/>
              <a:gd name="connsiteY4" fmla="*/ 346752 h 766072"/>
              <a:gd name="connsiteX5" fmla="*/ 1611315 w 3268665"/>
              <a:gd name="connsiteY5" fmla="*/ 765852 h 766072"/>
              <a:gd name="connsiteX6" fmla="*/ 2182815 w 3268665"/>
              <a:gd name="connsiteY6" fmla="*/ 289602 h 766072"/>
              <a:gd name="connsiteX7" fmla="*/ 2716215 w 3268665"/>
              <a:gd name="connsiteY7" fmla="*/ 518202 h 766072"/>
              <a:gd name="connsiteX8" fmla="*/ 3268665 w 3268665"/>
              <a:gd name="connsiteY8" fmla="*/ 537252 h 766072"/>
              <a:gd name="connsiteX0" fmla="*/ 1590 w 3268665"/>
              <a:gd name="connsiteY0" fmla="*/ 652293 h 766853"/>
              <a:gd name="connsiteX1" fmla="*/ 249240 w 3268665"/>
              <a:gd name="connsiteY1" fmla="*/ 661818 h 766853"/>
              <a:gd name="connsiteX2" fmla="*/ 582615 w 3268665"/>
              <a:gd name="connsiteY2" fmla="*/ 576093 h 766853"/>
              <a:gd name="connsiteX3" fmla="*/ 973140 w 3268665"/>
              <a:gd name="connsiteY3" fmla="*/ 4593 h 766853"/>
              <a:gd name="connsiteX4" fmla="*/ 1296990 w 3268665"/>
              <a:gd name="connsiteY4" fmla="*/ 347493 h 766853"/>
              <a:gd name="connsiteX5" fmla="*/ 1611315 w 3268665"/>
              <a:gd name="connsiteY5" fmla="*/ 766593 h 766853"/>
              <a:gd name="connsiteX6" fmla="*/ 2182815 w 3268665"/>
              <a:gd name="connsiteY6" fmla="*/ 290343 h 766853"/>
              <a:gd name="connsiteX7" fmla="*/ 2716215 w 3268665"/>
              <a:gd name="connsiteY7" fmla="*/ 518943 h 766853"/>
              <a:gd name="connsiteX8" fmla="*/ 3268665 w 3268665"/>
              <a:gd name="connsiteY8" fmla="*/ 537993 h 766853"/>
              <a:gd name="connsiteX0" fmla="*/ 957 w 3268032"/>
              <a:gd name="connsiteY0" fmla="*/ 652293 h 766853"/>
              <a:gd name="connsiteX1" fmla="*/ 372432 w 3268032"/>
              <a:gd name="connsiteY1" fmla="*/ 642768 h 766853"/>
              <a:gd name="connsiteX2" fmla="*/ 581982 w 3268032"/>
              <a:gd name="connsiteY2" fmla="*/ 576093 h 766853"/>
              <a:gd name="connsiteX3" fmla="*/ 972507 w 3268032"/>
              <a:gd name="connsiteY3" fmla="*/ 4593 h 766853"/>
              <a:gd name="connsiteX4" fmla="*/ 1296357 w 3268032"/>
              <a:gd name="connsiteY4" fmla="*/ 347493 h 766853"/>
              <a:gd name="connsiteX5" fmla="*/ 1610682 w 3268032"/>
              <a:gd name="connsiteY5" fmla="*/ 766593 h 766853"/>
              <a:gd name="connsiteX6" fmla="*/ 2182182 w 3268032"/>
              <a:gd name="connsiteY6" fmla="*/ 290343 h 766853"/>
              <a:gd name="connsiteX7" fmla="*/ 2715582 w 3268032"/>
              <a:gd name="connsiteY7" fmla="*/ 518943 h 766853"/>
              <a:gd name="connsiteX8" fmla="*/ 3268032 w 3268032"/>
              <a:gd name="connsiteY8" fmla="*/ 537993 h 766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68032" h="766853">
                <a:moveTo>
                  <a:pt x="957" y="652293"/>
                </a:moveTo>
                <a:cubicBezTo>
                  <a:pt x="-18887" y="658643"/>
                  <a:pt x="275594" y="655468"/>
                  <a:pt x="372432" y="642768"/>
                </a:cubicBezTo>
                <a:cubicBezTo>
                  <a:pt x="469270" y="630068"/>
                  <a:pt x="481970" y="682455"/>
                  <a:pt x="581982" y="576093"/>
                </a:cubicBezTo>
                <a:cubicBezTo>
                  <a:pt x="681994" y="469731"/>
                  <a:pt x="853445" y="42693"/>
                  <a:pt x="972507" y="4593"/>
                </a:cubicBezTo>
                <a:cubicBezTo>
                  <a:pt x="1091569" y="-33507"/>
                  <a:pt x="1189995" y="172868"/>
                  <a:pt x="1296357" y="347493"/>
                </a:cubicBezTo>
                <a:cubicBezTo>
                  <a:pt x="1402719" y="522118"/>
                  <a:pt x="1463045" y="776118"/>
                  <a:pt x="1610682" y="766593"/>
                </a:cubicBezTo>
                <a:cubicBezTo>
                  <a:pt x="1758319" y="757068"/>
                  <a:pt x="1998032" y="331618"/>
                  <a:pt x="2182182" y="290343"/>
                </a:cubicBezTo>
                <a:cubicBezTo>
                  <a:pt x="2366332" y="249068"/>
                  <a:pt x="2534607" y="477668"/>
                  <a:pt x="2715582" y="518943"/>
                </a:cubicBezTo>
                <a:cubicBezTo>
                  <a:pt x="2896557" y="560218"/>
                  <a:pt x="3082294" y="549105"/>
                  <a:pt x="3268032" y="53799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Textfeld 136"/>
          <p:cNvSpPr txBox="1"/>
          <p:nvPr/>
        </p:nvSpPr>
        <p:spPr>
          <a:xfrm>
            <a:off x="3877631" y="1708949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63" name="Textfeld 136"/>
          <p:cNvSpPr txBox="1"/>
          <p:nvPr/>
        </p:nvSpPr>
        <p:spPr>
          <a:xfrm>
            <a:off x="3725231" y="2470949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64" name="Freihandform 63"/>
          <p:cNvSpPr/>
          <p:nvPr/>
        </p:nvSpPr>
        <p:spPr bwMode="auto">
          <a:xfrm>
            <a:off x="3962400" y="4648200"/>
            <a:ext cx="3268032" cy="766853"/>
          </a:xfrm>
          <a:custGeom>
            <a:avLst/>
            <a:gdLst>
              <a:gd name="connsiteX0" fmla="*/ 16367 w 3283442"/>
              <a:gd name="connsiteY0" fmla="*/ 648010 h 766837"/>
              <a:gd name="connsiteX1" fmla="*/ 73517 w 3283442"/>
              <a:gd name="connsiteY1" fmla="*/ 648010 h 766837"/>
              <a:gd name="connsiteX2" fmla="*/ 597392 w 3283442"/>
              <a:gd name="connsiteY2" fmla="*/ 571810 h 766837"/>
              <a:gd name="connsiteX3" fmla="*/ 987917 w 3283442"/>
              <a:gd name="connsiteY3" fmla="*/ 310 h 766837"/>
              <a:gd name="connsiteX4" fmla="*/ 1359392 w 3283442"/>
              <a:gd name="connsiteY4" fmla="*/ 495610 h 766837"/>
              <a:gd name="connsiteX5" fmla="*/ 1626092 w 3283442"/>
              <a:gd name="connsiteY5" fmla="*/ 762310 h 766837"/>
              <a:gd name="connsiteX6" fmla="*/ 2197592 w 3283442"/>
              <a:gd name="connsiteY6" fmla="*/ 286060 h 766837"/>
              <a:gd name="connsiteX7" fmla="*/ 2730992 w 3283442"/>
              <a:gd name="connsiteY7" fmla="*/ 514660 h 766837"/>
              <a:gd name="connsiteX8" fmla="*/ 3283442 w 3283442"/>
              <a:gd name="connsiteY8" fmla="*/ 533710 h 766837"/>
              <a:gd name="connsiteX0" fmla="*/ 1590 w 3268665"/>
              <a:gd name="connsiteY0" fmla="*/ 648010 h 766837"/>
              <a:gd name="connsiteX1" fmla="*/ 249240 w 3268665"/>
              <a:gd name="connsiteY1" fmla="*/ 657535 h 766837"/>
              <a:gd name="connsiteX2" fmla="*/ 582615 w 3268665"/>
              <a:gd name="connsiteY2" fmla="*/ 571810 h 766837"/>
              <a:gd name="connsiteX3" fmla="*/ 973140 w 3268665"/>
              <a:gd name="connsiteY3" fmla="*/ 310 h 766837"/>
              <a:gd name="connsiteX4" fmla="*/ 1344615 w 3268665"/>
              <a:gd name="connsiteY4" fmla="*/ 495610 h 766837"/>
              <a:gd name="connsiteX5" fmla="*/ 1611315 w 3268665"/>
              <a:gd name="connsiteY5" fmla="*/ 762310 h 766837"/>
              <a:gd name="connsiteX6" fmla="*/ 2182815 w 3268665"/>
              <a:gd name="connsiteY6" fmla="*/ 286060 h 766837"/>
              <a:gd name="connsiteX7" fmla="*/ 2716215 w 3268665"/>
              <a:gd name="connsiteY7" fmla="*/ 514660 h 766837"/>
              <a:gd name="connsiteX8" fmla="*/ 3268665 w 3268665"/>
              <a:gd name="connsiteY8" fmla="*/ 533710 h 766837"/>
              <a:gd name="connsiteX0" fmla="*/ 1590 w 3268665"/>
              <a:gd name="connsiteY0" fmla="*/ 651552 h 766072"/>
              <a:gd name="connsiteX1" fmla="*/ 249240 w 3268665"/>
              <a:gd name="connsiteY1" fmla="*/ 661077 h 766072"/>
              <a:gd name="connsiteX2" fmla="*/ 582615 w 3268665"/>
              <a:gd name="connsiteY2" fmla="*/ 575352 h 766072"/>
              <a:gd name="connsiteX3" fmla="*/ 973140 w 3268665"/>
              <a:gd name="connsiteY3" fmla="*/ 3852 h 766072"/>
              <a:gd name="connsiteX4" fmla="*/ 1296990 w 3268665"/>
              <a:gd name="connsiteY4" fmla="*/ 346752 h 766072"/>
              <a:gd name="connsiteX5" fmla="*/ 1611315 w 3268665"/>
              <a:gd name="connsiteY5" fmla="*/ 765852 h 766072"/>
              <a:gd name="connsiteX6" fmla="*/ 2182815 w 3268665"/>
              <a:gd name="connsiteY6" fmla="*/ 289602 h 766072"/>
              <a:gd name="connsiteX7" fmla="*/ 2716215 w 3268665"/>
              <a:gd name="connsiteY7" fmla="*/ 518202 h 766072"/>
              <a:gd name="connsiteX8" fmla="*/ 3268665 w 3268665"/>
              <a:gd name="connsiteY8" fmla="*/ 537252 h 766072"/>
              <a:gd name="connsiteX0" fmla="*/ 1590 w 3268665"/>
              <a:gd name="connsiteY0" fmla="*/ 652293 h 766853"/>
              <a:gd name="connsiteX1" fmla="*/ 249240 w 3268665"/>
              <a:gd name="connsiteY1" fmla="*/ 661818 h 766853"/>
              <a:gd name="connsiteX2" fmla="*/ 582615 w 3268665"/>
              <a:gd name="connsiteY2" fmla="*/ 576093 h 766853"/>
              <a:gd name="connsiteX3" fmla="*/ 973140 w 3268665"/>
              <a:gd name="connsiteY3" fmla="*/ 4593 h 766853"/>
              <a:gd name="connsiteX4" fmla="*/ 1296990 w 3268665"/>
              <a:gd name="connsiteY4" fmla="*/ 347493 h 766853"/>
              <a:gd name="connsiteX5" fmla="*/ 1611315 w 3268665"/>
              <a:gd name="connsiteY5" fmla="*/ 766593 h 766853"/>
              <a:gd name="connsiteX6" fmla="*/ 2182815 w 3268665"/>
              <a:gd name="connsiteY6" fmla="*/ 290343 h 766853"/>
              <a:gd name="connsiteX7" fmla="*/ 2716215 w 3268665"/>
              <a:gd name="connsiteY7" fmla="*/ 518943 h 766853"/>
              <a:gd name="connsiteX8" fmla="*/ 3268665 w 3268665"/>
              <a:gd name="connsiteY8" fmla="*/ 537993 h 766853"/>
              <a:gd name="connsiteX0" fmla="*/ 957 w 3268032"/>
              <a:gd name="connsiteY0" fmla="*/ 652293 h 766853"/>
              <a:gd name="connsiteX1" fmla="*/ 372432 w 3268032"/>
              <a:gd name="connsiteY1" fmla="*/ 642768 h 766853"/>
              <a:gd name="connsiteX2" fmla="*/ 581982 w 3268032"/>
              <a:gd name="connsiteY2" fmla="*/ 576093 h 766853"/>
              <a:gd name="connsiteX3" fmla="*/ 972507 w 3268032"/>
              <a:gd name="connsiteY3" fmla="*/ 4593 h 766853"/>
              <a:gd name="connsiteX4" fmla="*/ 1296357 w 3268032"/>
              <a:gd name="connsiteY4" fmla="*/ 347493 h 766853"/>
              <a:gd name="connsiteX5" fmla="*/ 1610682 w 3268032"/>
              <a:gd name="connsiteY5" fmla="*/ 766593 h 766853"/>
              <a:gd name="connsiteX6" fmla="*/ 2182182 w 3268032"/>
              <a:gd name="connsiteY6" fmla="*/ 290343 h 766853"/>
              <a:gd name="connsiteX7" fmla="*/ 2715582 w 3268032"/>
              <a:gd name="connsiteY7" fmla="*/ 518943 h 766853"/>
              <a:gd name="connsiteX8" fmla="*/ 3268032 w 3268032"/>
              <a:gd name="connsiteY8" fmla="*/ 537993 h 766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68032" h="766853">
                <a:moveTo>
                  <a:pt x="957" y="652293"/>
                </a:moveTo>
                <a:cubicBezTo>
                  <a:pt x="-18887" y="658643"/>
                  <a:pt x="275594" y="655468"/>
                  <a:pt x="372432" y="642768"/>
                </a:cubicBezTo>
                <a:cubicBezTo>
                  <a:pt x="469270" y="630068"/>
                  <a:pt x="481970" y="682455"/>
                  <a:pt x="581982" y="576093"/>
                </a:cubicBezTo>
                <a:cubicBezTo>
                  <a:pt x="681994" y="469731"/>
                  <a:pt x="853445" y="42693"/>
                  <a:pt x="972507" y="4593"/>
                </a:cubicBezTo>
                <a:cubicBezTo>
                  <a:pt x="1091569" y="-33507"/>
                  <a:pt x="1189995" y="172868"/>
                  <a:pt x="1296357" y="347493"/>
                </a:cubicBezTo>
                <a:cubicBezTo>
                  <a:pt x="1402719" y="522118"/>
                  <a:pt x="1463045" y="776118"/>
                  <a:pt x="1610682" y="766593"/>
                </a:cubicBezTo>
                <a:cubicBezTo>
                  <a:pt x="1758319" y="757068"/>
                  <a:pt x="1998032" y="331618"/>
                  <a:pt x="2182182" y="290343"/>
                </a:cubicBezTo>
                <a:cubicBezTo>
                  <a:pt x="2366332" y="249068"/>
                  <a:pt x="2534607" y="477668"/>
                  <a:pt x="2715582" y="518943"/>
                </a:cubicBezTo>
                <a:cubicBezTo>
                  <a:pt x="2896557" y="560218"/>
                  <a:pt x="3082294" y="549105"/>
                  <a:pt x="3268032" y="53799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mit Pfeil 64"/>
          <p:cNvCxnSpPr/>
          <p:nvPr/>
        </p:nvCxnSpPr>
        <p:spPr bwMode="auto">
          <a:xfrm flipV="1">
            <a:off x="4182431" y="4604549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Freihandform 65"/>
          <p:cNvSpPr/>
          <p:nvPr/>
        </p:nvSpPr>
        <p:spPr bwMode="auto">
          <a:xfrm>
            <a:off x="3953831" y="3918749"/>
            <a:ext cx="3268032" cy="766853"/>
          </a:xfrm>
          <a:custGeom>
            <a:avLst/>
            <a:gdLst>
              <a:gd name="connsiteX0" fmla="*/ 16367 w 3283442"/>
              <a:gd name="connsiteY0" fmla="*/ 648010 h 766837"/>
              <a:gd name="connsiteX1" fmla="*/ 73517 w 3283442"/>
              <a:gd name="connsiteY1" fmla="*/ 648010 h 766837"/>
              <a:gd name="connsiteX2" fmla="*/ 597392 w 3283442"/>
              <a:gd name="connsiteY2" fmla="*/ 571810 h 766837"/>
              <a:gd name="connsiteX3" fmla="*/ 987917 w 3283442"/>
              <a:gd name="connsiteY3" fmla="*/ 310 h 766837"/>
              <a:gd name="connsiteX4" fmla="*/ 1359392 w 3283442"/>
              <a:gd name="connsiteY4" fmla="*/ 495610 h 766837"/>
              <a:gd name="connsiteX5" fmla="*/ 1626092 w 3283442"/>
              <a:gd name="connsiteY5" fmla="*/ 762310 h 766837"/>
              <a:gd name="connsiteX6" fmla="*/ 2197592 w 3283442"/>
              <a:gd name="connsiteY6" fmla="*/ 286060 h 766837"/>
              <a:gd name="connsiteX7" fmla="*/ 2730992 w 3283442"/>
              <a:gd name="connsiteY7" fmla="*/ 514660 h 766837"/>
              <a:gd name="connsiteX8" fmla="*/ 3283442 w 3283442"/>
              <a:gd name="connsiteY8" fmla="*/ 533710 h 766837"/>
              <a:gd name="connsiteX0" fmla="*/ 1590 w 3268665"/>
              <a:gd name="connsiteY0" fmla="*/ 648010 h 766837"/>
              <a:gd name="connsiteX1" fmla="*/ 249240 w 3268665"/>
              <a:gd name="connsiteY1" fmla="*/ 657535 h 766837"/>
              <a:gd name="connsiteX2" fmla="*/ 582615 w 3268665"/>
              <a:gd name="connsiteY2" fmla="*/ 571810 h 766837"/>
              <a:gd name="connsiteX3" fmla="*/ 973140 w 3268665"/>
              <a:gd name="connsiteY3" fmla="*/ 310 h 766837"/>
              <a:gd name="connsiteX4" fmla="*/ 1344615 w 3268665"/>
              <a:gd name="connsiteY4" fmla="*/ 495610 h 766837"/>
              <a:gd name="connsiteX5" fmla="*/ 1611315 w 3268665"/>
              <a:gd name="connsiteY5" fmla="*/ 762310 h 766837"/>
              <a:gd name="connsiteX6" fmla="*/ 2182815 w 3268665"/>
              <a:gd name="connsiteY6" fmla="*/ 286060 h 766837"/>
              <a:gd name="connsiteX7" fmla="*/ 2716215 w 3268665"/>
              <a:gd name="connsiteY7" fmla="*/ 514660 h 766837"/>
              <a:gd name="connsiteX8" fmla="*/ 3268665 w 3268665"/>
              <a:gd name="connsiteY8" fmla="*/ 533710 h 766837"/>
              <a:gd name="connsiteX0" fmla="*/ 1590 w 3268665"/>
              <a:gd name="connsiteY0" fmla="*/ 651552 h 766072"/>
              <a:gd name="connsiteX1" fmla="*/ 249240 w 3268665"/>
              <a:gd name="connsiteY1" fmla="*/ 661077 h 766072"/>
              <a:gd name="connsiteX2" fmla="*/ 582615 w 3268665"/>
              <a:gd name="connsiteY2" fmla="*/ 575352 h 766072"/>
              <a:gd name="connsiteX3" fmla="*/ 973140 w 3268665"/>
              <a:gd name="connsiteY3" fmla="*/ 3852 h 766072"/>
              <a:gd name="connsiteX4" fmla="*/ 1296990 w 3268665"/>
              <a:gd name="connsiteY4" fmla="*/ 346752 h 766072"/>
              <a:gd name="connsiteX5" fmla="*/ 1611315 w 3268665"/>
              <a:gd name="connsiteY5" fmla="*/ 765852 h 766072"/>
              <a:gd name="connsiteX6" fmla="*/ 2182815 w 3268665"/>
              <a:gd name="connsiteY6" fmla="*/ 289602 h 766072"/>
              <a:gd name="connsiteX7" fmla="*/ 2716215 w 3268665"/>
              <a:gd name="connsiteY7" fmla="*/ 518202 h 766072"/>
              <a:gd name="connsiteX8" fmla="*/ 3268665 w 3268665"/>
              <a:gd name="connsiteY8" fmla="*/ 537252 h 766072"/>
              <a:gd name="connsiteX0" fmla="*/ 1590 w 3268665"/>
              <a:gd name="connsiteY0" fmla="*/ 652293 h 766853"/>
              <a:gd name="connsiteX1" fmla="*/ 249240 w 3268665"/>
              <a:gd name="connsiteY1" fmla="*/ 661818 h 766853"/>
              <a:gd name="connsiteX2" fmla="*/ 582615 w 3268665"/>
              <a:gd name="connsiteY2" fmla="*/ 576093 h 766853"/>
              <a:gd name="connsiteX3" fmla="*/ 973140 w 3268665"/>
              <a:gd name="connsiteY3" fmla="*/ 4593 h 766853"/>
              <a:gd name="connsiteX4" fmla="*/ 1296990 w 3268665"/>
              <a:gd name="connsiteY4" fmla="*/ 347493 h 766853"/>
              <a:gd name="connsiteX5" fmla="*/ 1611315 w 3268665"/>
              <a:gd name="connsiteY5" fmla="*/ 766593 h 766853"/>
              <a:gd name="connsiteX6" fmla="*/ 2182815 w 3268665"/>
              <a:gd name="connsiteY6" fmla="*/ 290343 h 766853"/>
              <a:gd name="connsiteX7" fmla="*/ 2716215 w 3268665"/>
              <a:gd name="connsiteY7" fmla="*/ 518943 h 766853"/>
              <a:gd name="connsiteX8" fmla="*/ 3268665 w 3268665"/>
              <a:gd name="connsiteY8" fmla="*/ 537993 h 766853"/>
              <a:gd name="connsiteX0" fmla="*/ 957 w 3268032"/>
              <a:gd name="connsiteY0" fmla="*/ 652293 h 766853"/>
              <a:gd name="connsiteX1" fmla="*/ 372432 w 3268032"/>
              <a:gd name="connsiteY1" fmla="*/ 642768 h 766853"/>
              <a:gd name="connsiteX2" fmla="*/ 581982 w 3268032"/>
              <a:gd name="connsiteY2" fmla="*/ 576093 h 766853"/>
              <a:gd name="connsiteX3" fmla="*/ 972507 w 3268032"/>
              <a:gd name="connsiteY3" fmla="*/ 4593 h 766853"/>
              <a:gd name="connsiteX4" fmla="*/ 1296357 w 3268032"/>
              <a:gd name="connsiteY4" fmla="*/ 347493 h 766853"/>
              <a:gd name="connsiteX5" fmla="*/ 1610682 w 3268032"/>
              <a:gd name="connsiteY5" fmla="*/ 766593 h 766853"/>
              <a:gd name="connsiteX6" fmla="*/ 2182182 w 3268032"/>
              <a:gd name="connsiteY6" fmla="*/ 290343 h 766853"/>
              <a:gd name="connsiteX7" fmla="*/ 2715582 w 3268032"/>
              <a:gd name="connsiteY7" fmla="*/ 518943 h 766853"/>
              <a:gd name="connsiteX8" fmla="*/ 3268032 w 3268032"/>
              <a:gd name="connsiteY8" fmla="*/ 537993 h 766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68032" h="766853">
                <a:moveTo>
                  <a:pt x="957" y="652293"/>
                </a:moveTo>
                <a:cubicBezTo>
                  <a:pt x="-18887" y="658643"/>
                  <a:pt x="275594" y="655468"/>
                  <a:pt x="372432" y="642768"/>
                </a:cubicBezTo>
                <a:cubicBezTo>
                  <a:pt x="469270" y="630068"/>
                  <a:pt x="481970" y="682455"/>
                  <a:pt x="581982" y="576093"/>
                </a:cubicBezTo>
                <a:cubicBezTo>
                  <a:pt x="681994" y="469731"/>
                  <a:pt x="853445" y="42693"/>
                  <a:pt x="972507" y="4593"/>
                </a:cubicBezTo>
                <a:cubicBezTo>
                  <a:pt x="1091569" y="-33507"/>
                  <a:pt x="1189995" y="172868"/>
                  <a:pt x="1296357" y="347493"/>
                </a:cubicBezTo>
                <a:cubicBezTo>
                  <a:pt x="1402719" y="522118"/>
                  <a:pt x="1463045" y="776118"/>
                  <a:pt x="1610682" y="766593"/>
                </a:cubicBezTo>
                <a:cubicBezTo>
                  <a:pt x="1758319" y="757068"/>
                  <a:pt x="1998032" y="331618"/>
                  <a:pt x="2182182" y="290343"/>
                </a:cubicBezTo>
                <a:cubicBezTo>
                  <a:pt x="2366332" y="249068"/>
                  <a:pt x="2534607" y="477668"/>
                  <a:pt x="2715582" y="518943"/>
                </a:cubicBezTo>
                <a:cubicBezTo>
                  <a:pt x="2896557" y="560218"/>
                  <a:pt x="3082294" y="549105"/>
                  <a:pt x="3268032" y="537993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Textfeld 136"/>
          <p:cNvSpPr txBox="1"/>
          <p:nvPr/>
        </p:nvSpPr>
        <p:spPr>
          <a:xfrm>
            <a:off x="3833197" y="4299749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68" name="Textfeld 136"/>
          <p:cNvSpPr txBox="1"/>
          <p:nvPr/>
        </p:nvSpPr>
        <p:spPr>
          <a:xfrm>
            <a:off x="3769666" y="5061749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974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24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</a:t>
            </a:r>
            <a:r>
              <a:rPr lang="de-DE" altLang="de-DE" dirty="0" err="1"/>
              <a:t>Sourcefolger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600" dirty="0" smtClean="0"/>
              <a:t>Nachteile</a:t>
            </a:r>
          </a:p>
          <a:p>
            <a:r>
              <a:rPr lang="de-DE" sz="1600" dirty="0"/>
              <a:t>K</a:t>
            </a:r>
            <a:r>
              <a:rPr lang="de-DE" sz="1600" dirty="0" smtClean="0"/>
              <a:t>eine Spannungsverstärkung in der zweiten Stufe, Rauschen</a:t>
            </a:r>
          </a:p>
          <a:p>
            <a:r>
              <a:rPr lang="de-DE" sz="1600" dirty="0" smtClean="0"/>
              <a:t>Eingeschränkter Signalbereich</a:t>
            </a:r>
            <a:endParaRPr lang="de-DE" sz="1600" dirty="0"/>
          </a:p>
        </p:txBody>
      </p:sp>
      <p:cxnSp>
        <p:nvCxnSpPr>
          <p:cNvPr id="58" name="Gerade Verbindung 57"/>
          <p:cNvCxnSpPr>
            <a:cxnSpLocks noChangeShapeType="1"/>
          </p:cNvCxnSpPr>
          <p:nvPr/>
        </p:nvCxnSpPr>
        <p:spPr bwMode="auto">
          <a:xfrm flipH="1">
            <a:off x="3276600" y="3581401"/>
            <a:ext cx="9366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Line 18"/>
          <p:cNvSpPr>
            <a:spLocks noChangeShapeType="1"/>
          </p:cNvSpPr>
          <p:nvPr/>
        </p:nvSpPr>
        <p:spPr bwMode="auto">
          <a:xfrm rot="16200000" flipV="1">
            <a:off x="4419600" y="365760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1" name="Line 19"/>
          <p:cNvSpPr>
            <a:spLocks noChangeShapeType="1"/>
          </p:cNvSpPr>
          <p:nvPr/>
        </p:nvSpPr>
        <p:spPr bwMode="auto">
          <a:xfrm rot="16200000">
            <a:off x="4191000" y="3581401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2" name="Line 20"/>
          <p:cNvSpPr>
            <a:spLocks noChangeShapeType="1"/>
          </p:cNvSpPr>
          <p:nvPr/>
        </p:nvSpPr>
        <p:spPr bwMode="auto">
          <a:xfrm rot="16200000">
            <a:off x="4191000" y="350520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3" name="Line 21"/>
          <p:cNvSpPr>
            <a:spLocks noChangeShapeType="1"/>
          </p:cNvSpPr>
          <p:nvPr/>
        </p:nvSpPr>
        <p:spPr bwMode="auto">
          <a:xfrm rot="16200000">
            <a:off x="4114800" y="3581401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4" name="Line 22"/>
          <p:cNvSpPr>
            <a:spLocks noChangeShapeType="1"/>
          </p:cNvSpPr>
          <p:nvPr/>
        </p:nvSpPr>
        <p:spPr bwMode="auto">
          <a:xfrm rot="16200000" flipV="1">
            <a:off x="4419600" y="335280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5" name="Line 23"/>
          <p:cNvSpPr>
            <a:spLocks noChangeShapeType="1"/>
          </p:cNvSpPr>
          <p:nvPr/>
        </p:nvSpPr>
        <p:spPr bwMode="auto">
          <a:xfrm rot="16200000">
            <a:off x="4381500" y="3314701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sp>
        <p:nvSpPr>
          <p:cNvPr id="86" name="Line 24"/>
          <p:cNvSpPr>
            <a:spLocks noChangeShapeType="1"/>
          </p:cNvSpPr>
          <p:nvPr/>
        </p:nvSpPr>
        <p:spPr bwMode="auto">
          <a:xfrm rot="16200000">
            <a:off x="4381500" y="3848101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cxnSp>
        <p:nvCxnSpPr>
          <p:cNvPr id="94" name="Gerade Verbindung 93"/>
          <p:cNvCxnSpPr>
            <a:cxnSpLocks noChangeShapeType="1"/>
          </p:cNvCxnSpPr>
          <p:nvPr/>
        </p:nvCxnSpPr>
        <p:spPr bwMode="auto">
          <a:xfrm flipH="1" flipV="1">
            <a:off x="3962400" y="3581401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5" name="Ellipse 94"/>
          <p:cNvSpPr/>
          <p:nvPr/>
        </p:nvSpPr>
        <p:spPr bwMode="auto">
          <a:xfrm>
            <a:off x="43434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Ellipse 95"/>
          <p:cNvSpPr/>
          <p:nvPr/>
        </p:nvSpPr>
        <p:spPr bwMode="auto">
          <a:xfrm>
            <a:off x="4343400" y="4953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44958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>
            <a:off x="4343400" y="5562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 flipH="1">
            <a:off x="4343400" y="3200401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>
            <a:cxnSpLocks noChangeShapeType="1"/>
          </p:cNvCxnSpPr>
          <p:nvPr/>
        </p:nvCxnSpPr>
        <p:spPr bwMode="auto">
          <a:xfrm flipH="1">
            <a:off x="4495800" y="4343400"/>
            <a:ext cx="936625" cy="0"/>
          </a:xfrm>
          <a:prstGeom prst="line">
            <a:avLst/>
          </a:prstGeom>
          <a:noFill/>
          <a:ln w="9525" algn="ctr">
            <a:solidFill>
              <a:schemeClr val="accent2">
                <a:lumMod val="60000"/>
                <a:lumOff val="40000"/>
              </a:schemeClr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4648200" y="4038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51" name="Gerade Verbindung 50"/>
          <p:cNvCxnSpPr/>
          <p:nvPr/>
        </p:nvCxnSpPr>
        <p:spPr bwMode="auto">
          <a:xfrm flipH="1">
            <a:off x="2590800" y="4191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>
            <a:off x="25908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2057400" y="3657600"/>
            <a:ext cx="533400" cy="762000"/>
            <a:chOff x="1600200" y="4419600"/>
            <a:chExt cx="533400" cy="762000"/>
          </a:xfrm>
        </p:grpSpPr>
        <p:sp>
          <p:nvSpPr>
            <p:cNvPr id="5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4" name="Gruppieren 73"/>
          <p:cNvGrpSpPr/>
          <p:nvPr/>
        </p:nvGrpSpPr>
        <p:grpSpPr>
          <a:xfrm flipH="1">
            <a:off x="1752600" y="4038600"/>
            <a:ext cx="609600" cy="609600"/>
            <a:chOff x="1295400" y="5334000"/>
            <a:chExt cx="609600" cy="609600"/>
          </a:xfrm>
        </p:grpSpPr>
        <p:cxnSp>
          <p:nvCxnSpPr>
            <p:cNvPr id="75" name="Gerade Verbindung 74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Gerade Verbindung 75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7" name="Gerade Verbindung 86"/>
          <p:cNvCxnSpPr/>
          <p:nvPr/>
        </p:nvCxnSpPr>
        <p:spPr bwMode="auto">
          <a:xfrm flipH="1" flipV="1">
            <a:off x="2057400" y="40386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feld 87"/>
          <p:cNvSpPr txBox="1"/>
          <p:nvPr/>
        </p:nvSpPr>
        <p:spPr>
          <a:xfrm>
            <a:off x="2438400" y="3886200"/>
            <a:ext cx="577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Tcasc</a:t>
            </a:r>
            <a:endParaRPr lang="de-DE" dirty="0"/>
          </a:p>
        </p:txBody>
      </p:sp>
      <p:grpSp>
        <p:nvGrpSpPr>
          <p:cNvPr id="89" name="Gruppieren 88"/>
          <p:cNvGrpSpPr/>
          <p:nvPr/>
        </p:nvGrpSpPr>
        <p:grpSpPr>
          <a:xfrm>
            <a:off x="2057400" y="4648200"/>
            <a:ext cx="533400" cy="762000"/>
            <a:chOff x="1600200" y="4419600"/>
            <a:chExt cx="533400" cy="762000"/>
          </a:xfrm>
        </p:grpSpPr>
        <p:sp>
          <p:nvSpPr>
            <p:cNvPr id="9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19" name="Gerade Verbindung 118"/>
          <p:cNvCxnSpPr/>
          <p:nvPr/>
        </p:nvCxnSpPr>
        <p:spPr bwMode="auto">
          <a:xfrm>
            <a:off x="2438400" y="563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>
            <a:stCxn id="117" idx="0"/>
          </p:cNvCxnSpPr>
          <p:nvPr/>
        </p:nvCxnSpPr>
        <p:spPr bwMode="auto">
          <a:xfrm>
            <a:off x="2590800" y="5410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V="1">
            <a:off x="1524000" y="2514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6" name="Gruppieren 125"/>
          <p:cNvGrpSpPr/>
          <p:nvPr/>
        </p:nvGrpSpPr>
        <p:grpSpPr>
          <a:xfrm flipV="1">
            <a:off x="2057400" y="2133600"/>
            <a:ext cx="533400" cy="762000"/>
            <a:chOff x="1600200" y="4419600"/>
            <a:chExt cx="533400" cy="762000"/>
          </a:xfrm>
        </p:grpSpPr>
        <p:sp>
          <p:nvSpPr>
            <p:cNvPr id="14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7" name="Gerade Verbindung 126"/>
          <p:cNvCxnSpPr/>
          <p:nvPr/>
        </p:nvCxnSpPr>
        <p:spPr bwMode="auto">
          <a:xfrm flipV="1">
            <a:off x="2438400" y="198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 flipV="1">
            <a:off x="2590800" y="1981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Ellipse 147"/>
          <p:cNvSpPr/>
          <p:nvPr/>
        </p:nvSpPr>
        <p:spPr bwMode="auto">
          <a:xfrm>
            <a:off x="2209800" y="2438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4" name="Textfeld 153"/>
          <p:cNvSpPr txBox="1"/>
          <p:nvPr/>
        </p:nvSpPr>
        <p:spPr>
          <a:xfrm>
            <a:off x="1600200" y="22860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V</a:t>
            </a:r>
            <a:r>
              <a:rPr lang="de-DE" dirty="0" err="1" smtClean="0"/>
              <a:t>bias</a:t>
            </a:r>
            <a:endParaRPr lang="de-DE" dirty="0"/>
          </a:p>
        </p:txBody>
      </p:sp>
      <p:cxnSp>
        <p:nvCxnSpPr>
          <p:cNvPr id="155" name="Gerade Verbindung 154"/>
          <p:cNvCxnSpPr/>
          <p:nvPr/>
        </p:nvCxnSpPr>
        <p:spPr bwMode="auto">
          <a:xfrm>
            <a:off x="2590800" y="3581401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mit Pfeil 155"/>
          <p:cNvCxnSpPr/>
          <p:nvPr/>
        </p:nvCxnSpPr>
        <p:spPr bwMode="auto">
          <a:xfrm>
            <a:off x="838200" y="5029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7" name="Textfeld 156"/>
          <p:cNvSpPr txBox="1"/>
          <p:nvPr/>
        </p:nvSpPr>
        <p:spPr>
          <a:xfrm>
            <a:off x="1929927" y="4724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160" name="Gerade Verbindung 159"/>
          <p:cNvCxnSpPr>
            <a:endCxn id="71" idx="1"/>
          </p:cNvCxnSpPr>
          <p:nvPr/>
        </p:nvCxnSpPr>
        <p:spPr bwMode="auto">
          <a:xfrm>
            <a:off x="2590800" y="2895600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 flipV="1">
            <a:off x="4495800" y="3962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hteck 5"/>
          <p:cNvSpPr/>
          <p:nvPr/>
        </p:nvSpPr>
        <p:spPr>
          <a:xfrm>
            <a:off x="5257800" y="3761601"/>
            <a:ext cx="20148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Voutmin</a:t>
            </a:r>
            <a:r>
              <a:rPr lang="de-DE" dirty="0"/>
              <a:t> = </a:t>
            </a:r>
            <a:r>
              <a:rPr lang="de-DE" dirty="0" smtClean="0"/>
              <a:t>Vdssat_source2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5257800" y="2819400"/>
            <a:ext cx="37669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Voutmax</a:t>
            </a:r>
            <a:r>
              <a:rPr lang="de-DE" dirty="0"/>
              <a:t> = VDD – </a:t>
            </a:r>
            <a:r>
              <a:rPr lang="de-DE" dirty="0" smtClean="0"/>
              <a:t>Vdssat_source1 </a:t>
            </a:r>
            <a:r>
              <a:rPr lang="de-DE" dirty="0"/>
              <a:t>– Vth2 – Vdssat2</a:t>
            </a:r>
          </a:p>
        </p:txBody>
      </p:sp>
      <p:cxnSp>
        <p:nvCxnSpPr>
          <p:cNvPr id="9" name="Gerade Verbindung mit Pfeil 8"/>
          <p:cNvCxnSpPr/>
          <p:nvPr/>
        </p:nvCxnSpPr>
        <p:spPr bwMode="auto">
          <a:xfrm flipV="1">
            <a:off x="5715000" y="3200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Rechteck 163"/>
          <p:cNvSpPr/>
          <p:nvPr/>
        </p:nvSpPr>
        <p:spPr>
          <a:xfrm>
            <a:off x="4495800" y="5257800"/>
            <a:ext cx="729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source2</a:t>
            </a:r>
            <a:endParaRPr lang="de-DE" dirty="0"/>
          </a:p>
        </p:txBody>
      </p:sp>
      <p:sp>
        <p:nvSpPr>
          <p:cNvPr id="165" name="Rechteck 164"/>
          <p:cNvSpPr/>
          <p:nvPr/>
        </p:nvSpPr>
        <p:spPr>
          <a:xfrm>
            <a:off x="2590799" y="2057400"/>
            <a:ext cx="7296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source1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7391400" y="4343400"/>
            <a:ext cx="14008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Voutmin</a:t>
            </a:r>
            <a:r>
              <a:rPr lang="de-DE" dirty="0"/>
              <a:t> = 100mV</a:t>
            </a:r>
          </a:p>
        </p:txBody>
      </p:sp>
      <p:sp>
        <p:nvSpPr>
          <p:cNvPr id="166" name="Rechteck 165"/>
          <p:cNvSpPr/>
          <p:nvPr/>
        </p:nvSpPr>
        <p:spPr>
          <a:xfrm>
            <a:off x="7395022" y="4724400"/>
            <a:ext cx="14441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 smtClean="0"/>
              <a:t>Voutmax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600mV</a:t>
            </a:r>
            <a:endParaRPr lang="de-DE" dirty="0"/>
          </a:p>
        </p:txBody>
      </p:sp>
      <p:sp>
        <p:nvSpPr>
          <p:cNvPr id="101" name="Rechteck 100"/>
          <p:cNvSpPr/>
          <p:nvPr/>
        </p:nvSpPr>
        <p:spPr>
          <a:xfrm>
            <a:off x="7153018" y="4114800"/>
            <a:ext cx="14248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65nm Technologie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94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Verstärker mit zwei Stufen</a:t>
            </a:r>
            <a:br>
              <a:rPr lang="de-DE" altLang="de-DE" dirty="0" smtClean="0"/>
            </a:br>
            <a:r>
              <a:rPr lang="de-DE" altLang="de-DE" dirty="0" smtClean="0"/>
              <a:t>Common-Source als Ausgangsstufe</a:t>
            </a:r>
          </a:p>
        </p:txBody>
      </p:sp>
    </p:spTree>
    <p:extLst>
      <p:ext uri="{BB962C8B-B14F-4D97-AF65-F5344CB8AC3E}">
        <p14:creationId xmlns:p14="http://schemas.microsoft.com/office/powerpoint/2010/main" val="313646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26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</a:t>
            </a:r>
            <a:r>
              <a:rPr lang="de-DE" altLang="de-DE" dirty="0" smtClean="0"/>
              <a:t>CS-Ausgangsstufe</a:t>
            </a:r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600" dirty="0" smtClean="0"/>
              <a:t>Common Source Verstärker</a:t>
            </a:r>
          </a:p>
          <a:p>
            <a:endParaRPr lang="de-DE" dirty="0"/>
          </a:p>
        </p:txBody>
      </p:sp>
      <p:grpSp>
        <p:nvGrpSpPr>
          <p:cNvPr id="89" name="Gruppieren 88"/>
          <p:cNvGrpSpPr/>
          <p:nvPr/>
        </p:nvGrpSpPr>
        <p:grpSpPr>
          <a:xfrm>
            <a:off x="1524000" y="4114800"/>
            <a:ext cx="533400" cy="762000"/>
            <a:chOff x="1600200" y="4419600"/>
            <a:chExt cx="533400" cy="762000"/>
          </a:xfrm>
        </p:grpSpPr>
        <p:sp>
          <p:nvSpPr>
            <p:cNvPr id="9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19" name="Gerade Verbindung 118"/>
          <p:cNvCxnSpPr/>
          <p:nvPr/>
        </p:nvCxnSpPr>
        <p:spPr bwMode="auto">
          <a:xfrm>
            <a:off x="1905000" y="5105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>
            <a:stCxn id="117" idx="0"/>
          </p:cNvCxnSpPr>
          <p:nvPr/>
        </p:nvCxnSpPr>
        <p:spPr bwMode="auto">
          <a:xfrm>
            <a:off x="20574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V="1">
            <a:off x="990600" y="3429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6" name="Gruppieren 125"/>
          <p:cNvGrpSpPr/>
          <p:nvPr/>
        </p:nvGrpSpPr>
        <p:grpSpPr>
          <a:xfrm flipV="1">
            <a:off x="1524000" y="3048000"/>
            <a:ext cx="533400" cy="762000"/>
            <a:chOff x="1600200" y="4419600"/>
            <a:chExt cx="533400" cy="762000"/>
          </a:xfrm>
        </p:grpSpPr>
        <p:sp>
          <p:nvSpPr>
            <p:cNvPr id="14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7" name="Gerade Verbindung 126"/>
          <p:cNvCxnSpPr/>
          <p:nvPr/>
        </p:nvCxnSpPr>
        <p:spPr bwMode="auto">
          <a:xfrm flipV="1">
            <a:off x="1905000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 flipV="1">
            <a:off x="2057400" y="2895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Ellipse 147"/>
          <p:cNvSpPr/>
          <p:nvPr/>
        </p:nvSpPr>
        <p:spPr bwMode="auto">
          <a:xfrm>
            <a:off x="1676400" y="3352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4" name="Textfeld 153"/>
          <p:cNvSpPr txBox="1"/>
          <p:nvPr/>
        </p:nvSpPr>
        <p:spPr>
          <a:xfrm>
            <a:off x="1066800" y="32004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V</a:t>
            </a:r>
            <a:r>
              <a:rPr lang="de-DE" dirty="0" err="1" smtClean="0"/>
              <a:t>bias</a:t>
            </a:r>
            <a:endParaRPr lang="de-DE" dirty="0"/>
          </a:p>
        </p:txBody>
      </p:sp>
      <p:cxnSp>
        <p:nvCxnSpPr>
          <p:cNvPr id="155" name="Gerade Verbindung 154"/>
          <p:cNvCxnSpPr/>
          <p:nvPr/>
        </p:nvCxnSpPr>
        <p:spPr bwMode="auto">
          <a:xfrm>
            <a:off x="2057400" y="39624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mit Pfeil 155"/>
          <p:cNvCxnSpPr/>
          <p:nvPr/>
        </p:nvCxnSpPr>
        <p:spPr bwMode="auto">
          <a:xfrm>
            <a:off x="1143000" y="4495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7" name="Textfeld 156"/>
          <p:cNvSpPr txBox="1"/>
          <p:nvPr/>
        </p:nvSpPr>
        <p:spPr>
          <a:xfrm>
            <a:off x="1396527" y="4191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101" name="Gerade Verbindung 100"/>
          <p:cNvCxnSpPr/>
          <p:nvPr/>
        </p:nvCxnSpPr>
        <p:spPr bwMode="auto">
          <a:xfrm flipV="1">
            <a:off x="2057400" y="3810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Textfeld 101"/>
          <p:cNvSpPr txBox="1"/>
          <p:nvPr/>
        </p:nvSpPr>
        <p:spPr>
          <a:xfrm>
            <a:off x="2165366" y="36576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276600" y="4800600"/>
            <a:ext cx="11732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A = - </a:t>
            </a:r>
            <a:r>
              <a:rPr lang="de-DE" dirty="0" err="1"/>
              <a:t>gm</a:t>
            </a:r>
            <a:r>
              <a:rPr lang="de-DE" dirty="0"/>
              <a:t> </a:t>
            </a:r>
            <a:r>
              <a:rPr lang="de-DE" dirty="0" err="1"/>
              <a:t>Rout</a:t>
            </a:r>
            <a:r>
              <a:rPr lang="de-DE" dirty="0"/>
              <a:t> </a:t>
            </a:r>
          </a:p>
        </p:txBody>
      </p:sp>
      <p:sp>
        <p:nvSpPr>
          <p:cNvPr id="36" name="Freihandform 35"/>
          <p:cNvSpPr/>
          <p:nvPr/>
        </p:nvSpPr>
        <p:spPr bwMode="auto">
          <a:xfrm flipV="1">
            <a:off x="3962400" y="3652747"/>
            <a:ext cx="3268032" cy="766853"/>
          </a:xfrm>
          <a:custGeom>
            <a:avLst/>
            <a:gdLst>
              <a:gd name="connsiteX0" fmla="*/ 16367 w 3283442"/>
              <a:gd name="connsiteY0" fmla="*/ 648010 h 766837"/>
              <a:gd name="connsiteX1" fmla="*/ 73517 w 3283442"/>
              <a:gd name="connsiteY1" fmla="*/ 648010 h 766837"/>
              <a:gd name="connsiteX2" fmla="*/ 597392 w 3283442"/>
              <a:gd name="connsiteY2" fmla="*/ 571810 h 766837"/>
              <a:gd name="connsiteX3" fmla="*/ 987917 w 3283442"/>
              <a:gd name="connsiteY3" fmla="*/ 310 h 766837"/>
              <a:gd name="connsiteX4" fmla="*/ 1359392 w 3283442"/>
              <a:gd name="connsiteY4" fmla="*/ 495610 h 766837"/>
              <a:gd name="connsiteX5" fmla="*/ 1626092 w 3283442"/>
              <a:gd name="connsiteY5" fmla="*/ 762310 h 766837"/>
              <a:gd name="connsiteX6" fmla="*/ 2197592 w 3283442"/>
              <a:gd name="connsiteY6" fmla="*/ 286060 h 766837"/>
              <a:gd name="connsiteX7" fmla="*/ 2730992 w 3283442"/>
              <a:gd name="connsiteY7" fmla="*/ 514660 h 766837"/>
              <a:gd name="connsiteX8" fmla="*/ 3283442 w 3283442"/>
              <a:gd name="connsiteY8" fmla="*/ 533710 h 766837"/>
              <a:gd name="connsiteX0" fmla="*/ 1590 w 3268665"/>
              <a:gd name="connsiteY0" fmla="*/ 648010 h 766837"/>
              <a:gd name="connsiteX1" fmla="*/ 249240 w 3268665"/>
              <a:gd name="connsiteY1" fmla="*/ 657535 h 766837"/>
              <a:gd name="connsiteX2" fmla="*/ 582615 w 3268665"/>
              <a:gd name="connsiteY2" fmla="*/ 571810 h 766837"/>
              <a:gd name="connsiteX3" fmla="*/ 973140 w 3268665"/>
              <a:gd name="connsiteY3" fmla="*/ 310 h 766837"/>
              <a:gd name="connsiteX4" fmla="*/ 1344615 w 3268665"/>
              <a:gd name="connsiteY4" fmla="*/ 495610 h 766837"/>
              <a:gd name="connsiteX5" fmla="*/ 1611315 w 3268665"/>
              <a:gd name="connsiteY5" fmla="*/ 762310 h 766837"/>
              <a:gd name="connsiteX6" fmla="*/ 2182815 w 3268665"/>
              <a:gd name="connsiteY6" fmla="*/ 286060 h 766837"/>
              <a:gd name="connsiteX7" fmla="*/ 2716215 w 3268665"/>
              <a:gd name="connsiteY7" fmla="*/ 514660 h 766837"/>
              <a:gd name="connsiteX8" fmla="*/ 3268665 w 3268665"/>
              <a:gd name="connsiteY8" fmla="*/ 533710 h 766837"/>
              <a:gd name="connsiteX0" fmla="*/ 1590 w 3268665"/>
              <a:gd name="connsiteY0" fmla="*/ 651552 h 766072"/>
              <a:gd name="connsiteX1" fmla="*/ 249240 w 3268665"/>
              <a:gd name="connsiteY1" fmla="*/ 661077 h 766072"/>
              <a:gd name="connsiteX2" fmla="*/ 582615 w 3268665"/>
              <a:gd name="connsiteY2" fmla="*/ 575352 h 766072"/>
              <a:gd name="connsiteX3" fmla="*/ 973140 w 3268665"/>
              <a:gd name="connsiteY3" fmla="*/ 3852 h 766072"/>
              <a:gd name="connsiteX4" fmla="*/ 1296990 w 3268665"/>
              <a:gd name="connsiteY4" fmla="*/ 346752 h 766072"/>
              <a:gd name="connsiteX5" fmla="*/ 1611315 w 3268665"/>
              <a:gd name="connsiteY5" fmla="*/ 765852 h 766072"/>
              <a:gd name="connsiteX6" fmla="*/ 2182815 w 3268665"/>
              <a:gd name="connsiteY6" fmla="*/ 289602 h 766072"/>
              <a:gd name="connsiteX7" fmla="*/ 2716215 w 3268665"/>
              <a:gd name="connsiteY7" fmla="*/ 518202 h 766072"/>
              <a:gd name="connsiteX8" fmla="*/ 3268665 w 3268665"/>
              <a:gd name="connsiteY8" fmla="*/ 537252 h 766072"/>
              <a:gd name="connsiteX0" fmla="*/ 1590 w 3268665"/>
              <a:gd name="connsiteY0" fmla="*/ 652293 h 766853"/>
              <a:gd name="connsiteX1" fmla="*/ 249240 w 3268665"/>
              <a:gd name="connsiteY1" fmla="*/ 661818 h 766853"/>
              <a:gd name="connsiteX2" fmla="*/ 582615 w 3268665"/>
              <a:gd name="connsiteY2" fmla="*/ 576093 h 766853"/>
              <a:gd name="connsiteX3" fmla="*/ 973140 w 3268665"/>
              <a:gd name="connsiteY3" fmla="*/ 4593 h 766853"/>
              <a:gd name="connsiteX4" fmla="*/ 1296990 w 3268665"/>
              <a:gd name="connsiteY4" fmla="*/ 347493 h 766853"/>
              <a:gd name="connsiteX5" fmla="*/ 1611315 w 3268665"/>
              <a:gd name="connsiteY5" fmla="*/ 766593 h 766853"/>
              <a:gd name="connsiteX6" fmla="*/ 2182815 w 3268665"/>
              <a:gd name="connsiteY6" fmla="*/ 290343 h 766853"/>
              <a:gd name="connsiteX7" fmla="*/ 2716215 w 3268665"/>
              <a:gd name="connsiteY7" fmla="*/ 518943 h 766853"/>
              <a:gd name="connsiteX8" fmla="*/ 3268665 w 3268665"/>
              <a:gd name="connsiteY8" fmla="*/ 537993 h 766853"/>
              <a:gd name="connsiteX0" fmla="*/ 957 w 3268032"/>
              <a:gd name="connsiteY0" fmla="*/ 652293 h 766853"/>
              <a:gd name="connsiteX1" fmla="*/ 372432 w 3268032"/>
              <a:gd name="connsiteY1" fmla="*/ 642768 h 766853"/>
              <a:gd name="connsiteX2" fmla="*/ 581982 w 3268032"/>
              <a:gd name="connsiteY2" fmla="*/ 576093 h 766853"/>
              <a:gd name="connsiteX3" fmla="*/ 972507 w 3268032"/>
              <a:gd name="connsiteY3" fmla="*/ 4593 h 766853"/>
              <a:gd name="connsiteX4" fmla="*/ 1296357 w 3268032"/>
              <a:gd name="connsiteY4" fmla="*/ 347493 h 766853"/>
              <a:gd name="connsiteX5" fmla="*/ 1610682 w 3268032"/>
              <a:gd name="connsiteY5" fmla="*/ 766593 h 766853"/>
              <a:gd name="connsiteX6" fmla="*/ 2182182 w 3268032"/>
              <a:gd name="connsiteY6" fmla="*/ 290343 h 766853"/>
              <a:gd name="connsiteX7" fmla="*/ 2715582 w 3268032"/>
              <a:gd name="connsiteY7" fmla="*/ 518943 h 766853"/>
              <a:gd name="connsiteX8" fmla="*/ 3268032 w 3268032"/>
              <a:gd name="connsiteY8" fmla="*/ 537993 h 766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68032" h="766853">
                <a:moveTo>
                  <a:pt x="957" y="652293"/>
                </a:moveTo>
                <a:cubicBezTo>
                  <a:pt x="-18887" y="658643"/>
                  <a:pt x="275594" y="655468"/>
                  <a:pt x="372432" y="642768"/>
                </a:cubicBezTo>
                <a:cubicBezTo>
                  <a:pt x="469270" y="630068"/>
                  <a:pt x="481970" y="682455"/>
                  <a:pt x="581982" y="576093"/>
                </a:cubicBezTo>
                <a:cubicBezTo>
                  <a:pt x="681994" y="469731"/>
                  <a:pt x="853445" y="42693"/>
                  <a:pt x="972507" y="4593"/>
                </a:cubicBezTo>
                <a:cubicBezTo>
                  <a:pt x="1091569" y="-33507"/>
                  <a:pt x="1189995" y="172868"/>
                  <a:pt x="1296357" y="347493"/>
                </a:cubicBezTo>
                <a:cubicBezTo>
                  <a:pt x="1402719" y="522118"/>
                  <a:pt x="1463045" y="776118"/>
                  <a:pt x="1610682" y="766593"/>
                </a:cubicBezTo>
                <a:cubicBezTo>
                  <a:pt x="1758319" y="757068"/>
                  <a:pt x="1998032" y="331618"/>
                  <a:pt x="2182182" y="290343"/>
                </a:cubicBezTo>
                <a:cubicBezTo>
                  <a:pt x="2366332" y="249068"/>
                  <a:pt x="2534607" y="477668"/>
                  <a:pt x="2715582" y="518943"/>
                </a:cubicBezTo>
                <a:cubicBezTo>
                  <a:pt x="2896557" y="560218"/>
                  <a:pt x="3082294" y="549105"/>
                  <a:pt x="3268032" y="537993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Freihandform 37"/>
          <p:cNvSpPr/>
          <p:nvPr/>
        </p:nvSpPr>
        <p:spPr bwMode="auto">
          <a:xfrm>
            <a:off x="3953831" y="4267200"/>
            <a:ext cx="3268032" cy="189802"/>
          </a:xfrm>
          <a:custGeom>
            <a:avLst/>
            <a:gdLst>
              <a:gd name="connsiteX0" fmla="*/ 16367 w 3283442"/>
              <a:gd name="connsiteY0" fmla="*/ 648010 h 766837"/>
              <a:gd name="connsiteX1" fmla="*/ 73517 w 3283442"/>
              <a:gd name="connsiteY1" fmla="*/ 648010 h 766837"/>
              <a:gd name="connsiteX2" fmla="*/ 597392 w 3283442"/>
              <a:gd name="connsiteY2" fmla="*/ 571810 h 766837"/>
              <a:gd name="connsiteX3" fmla="*/ 987917 w 3283442"/>
              <a:gd name="connsiteY3" fmla="*/ 310 h 766837"/>
              <a:gd name="connsiteX4" fmla="*/ 1359392 w 3283442"/>
              <a:gd name="connsiteY4" fmla="*/ 495610 h 766837"/>
              <a:gd name="connsiteX5" fmla="*/ 1626092 w 3283442"/>
              <a:gd name="connsiteY5" fmla="*/ 762310 h 766837"/>
              <a:gd name="connsiteX6" fmla="*/ 2197592 w 3283442"/>
              <a:gd name="connsiteY6" fmla="*/ 286060 h 766837"/>
              <a:gd name="connsiteX7" fmla="*/ 2730992 w 3283442"/>
              <a:gd name="connsiteY7" fmla="*/ 514660 h 766837"/>
              <a:gd name="connsiteX8" fmla="*/ 3283442 w 3283442"/>
              <a:gd name="connsiteY8" fmla="*/ 533710 h 766837"/>
              <a:gd name="connsiteX0" fmla="*/ 1590 w 3268665"/>
              <a:gd name="connsiteY0" fmla="*/ 648010 h 766837"/>
              <a:gd name="connsiteX1" fmla="*/ 249240 w 3268665"/>
              <a:gd name="connsiteY1" fmla="*/ 657535 h 766837"/>
              <a:gd name="connsiteX2" fmla="*/ 582615 w 3268665"/>
              <a:gd name="connsiteY2" fmla="*/ 571810 h 766837"/>
              <a:gd name="connsiteX3" fmla="*/ 973140 w 3268665"/>
              <a:gd name="connsiteY3" fmla="*/ 310 h 766837"/>
              <a:gd name="connsiteX4" fmla="*/ 1344615 w 3268665"/>
              <a:gd name="connsiteY4" fmla="*/ 495610 h 766837"/>
              <a:gd name="connsiteX5" fmla="*/ 1611315 w 3268665"/>
              <a:gd name="connsiteY5" fmla="*/ 762310 h 766837"/>
              <a:gd name="connsiteX6" fmla="*/ 2182815 w 3268665"/>
              <a:gd name="connsiteY6" fmla="*/ 286060 h 766837"/>
              <a:gd name="connsiteX7" fmla="*/ 2716215 w 3268665"/>
              <a:gd name="connsiteY7" fmla="*/ 514660 h 766837"/>
              <a:gd name="connsiteX8" fmla="*/ 3268665 w 3268665"/>
              <a:gd name="connsiteY8" fmla="*/ 533710 h 766837"/>
              <a:gd name="connsiteX0" fmla="*/ 1590 w 3268665"/>
              <a:gd name="connsiteY0" fmla="*/ 651552 h 766072"/>
              <a:gd name="connsiteX1" fmla="*/ 249240 w 3268665"/>
              <a:gd name="connsiteY1" fmla="*/ 661077 h 766072"/>
              <a:gd name="connsiteX2" fmla="*/ 582615 w 3268665"/>
              <a:gd name="connsiteY2" fmla="*/ 575352 h 766072"/>
              <a:gd name="connsiteX3" fmla="*/ 973140 w 3268665"/>
              <a:gd name="connsiteY3" fmla="*/ 3852 h 766072"/>
              <a:gd name="connsiteX4" fmla="*/ 1296990 w 3268665"/>
              <a:gd name="connsiteY4" fmla="*/ 346752 h 766072"/>
              <a:gd name="connsiteX5" fmla="*/ 1611315 w 3268665"/>
              <a:gd name="connsiteY5" fmla="*/ 765852 h 766072"/>
              <a:gd name="connsiteX6" fmla="*/ 2182815 w 3268665"/>
              <a:gd name="connsiteY6" fmla="*/ 289602 h 766072"/>
              <a:gd name="connsiteX7" fmla="*/ 2716215 w 3268665"/>
              <a:gd name="connsiteY7" fmla="*/ 518202 h 766072"/>
              <a:gd name="connsiteX8" fmla="*/ 3268665 w 3268665"/>
              <a:gd name="connsiteY8" fmla="*/ 537252 h 766072"/>
              <a:gd name="connsiteX0" fmla="*/ 1590 w 3268665"/>
              <a:gd name="connsiteY0" fmla="*/ 652293 h 766853"/>
              <a:gd name="connsiteX1" fmla="*/ 249240 w 3268665"/>
              <a:gd name="connsiteY1" fmla="*/ 661818 h 766853"/>
              <a:gd name="connsiteX2" fmla="*/ 582615 w 3268665"/>
              <a:gd name="connsiteY2" fmla="*/ 576093 h 766853"/>
              <a:gd name="connsiteX3" fmla="*/ 973140 w 3268665"/>
              <a:gd name="connsiteY3" fmla="*/ 4593 h 766853"/>
              <a:gd name="connsiteX4" fmla="*/ 1296990 w 3268665"/>
              <a:gd name="connsiteY4" fmla="*/ 347493 h 766853"/>
              <a:gd name="connsiteX5" fmla="*/ 1611315 w 3268665"/>
              <a:gd name="connsiteY5" fmla="*/ 766593 h 766853"/>
              <a:gd name="connsiteX6" fmla="*/ 2182815 w 3268665"/>
              <a:gd name="connsiteY6" fmla="*/ 290343 h 766853"/>
              <a:gd name="connsiteX7" fmla="*/ 2716215 w 3268665"/>
              <a:gd name="connsiteY7" fmla="*/ 518943 h 766853"/>
              <a:gd name="connsiteX8" fmla="*/ 3268665 w 3268665"/>
              <a:gd name="connsiteY8" fmla="*/ 537993 h 766853"/>
              <a:gd name="connsiteX0" fmla="*/ 957 w 3268032"/>
              <a:gd name="connsiteY0" fmla="*/ 652293 h 766853"/>
              <a:gd name="connsiteX1" fmla="*/ 372432 w 3268032"/>
              <a:gd name="connsiteY1" fmla="*/ 642768 h 766853"/>
              <a:gd name="connsiteX2" fmla="*/ 581982 w 3268032"/>
              <a:gd name="connsiteY2" fmla="*/ 576093 h 766853"/>
              <a:gd name="connsiteX3" fmla="*/ 972507 w 3268032"/>
              <a:gd name="connsiteY3" fmla="*/ 4593 h 766853"/>
              <a:gd name="connsiteX4" fmla="*/ 1296357 w 3268032"/>
              <a:gd name="connsiteY4" fmla="*/ 347493 h 766853"/>
              <a:gd name="connsiteX5" fmla="*/ 1610682 w 3268032"/>
              <a:gd name="connsiteY5" fmla="*/ 766593 h 766853"/>
              <a:gd name="connsiteX6" fmla="*/ 2182182 w 3268032"/>
              <a:gd name="connsiteY6" fmla="*/ 290343 h 766853"/>
              <a:gd name="connsiteX7" fmla="*/ 2715582 w 3268032"/>
              <a:gd name="connsiteY7" fmla="*/ 518943 h 766853"/>
              <a:gd name="connsiteX8" fmla="*/ 3268032 w 3268032"/>
              <a:gd name="connsiteY8" fmla="*/ 537993 h 766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68032" h="766853">
                <a:moveTo>
                  <a:pt x="957" y="652293"/>
                </a:moveTo>
                <a:cubicBezTo>
                  <a:pt x="-18887" y="658643"/>
                  <a:pt x="275594" y="655468"/>
                  <a:pt x="372432" y="642768"/>
                </a:cubicBezTo>
                <a:cubicBezTo>
                  <a:pt x="469270" y="630068"/>
                  <a:pt x="481970" y="682455"/>
                  <a:pt x="581982" y="576093"/>
                </a:cubicBezTo>
                <a:cubicBezTo>
                  <a:pt x="681994" y="469731"/>
                  <a:pt x="853445" y="42693"/>
                  <a:pt x="972507" y="4593"/>
                </a:cubicBezTo>
                <a:cubicBezTo>
                  <a:pt x="1091569" y="-33507"/>
                  <a:pt x="1189995" y="172868"/>
                  <a:pt x="1296357" y="347493"/>
                </a:cubicBezTo>
                <a:cubicBezTo>
                  <a:pt x="1402719" y="522118"/>
                  <a:pt x="1463045" y="776118"/>
                  <a:pt x="1610682" y="766593"/>
                </a:cubicBezTo>
                <a:cubicBezTo>
                  <a:pt x="1758319" y="757068"/>
                  <a:pt x="1998032" y="331618"/>
                  <a:pt x="2182182" y="290343"/>
                </a:cubicBezTo>
                <a:cubicBezTo>
                  <a:pt x="2366332" y="249068"/>
                  <a:pt x="2534607" y="477668"/>
                  <a:pt x="2715582" y="518943"/>
                </a:cubicBezTo>
                <a:cubicBezTo>
                  <a:pt x="2896557" y="560218"/>
                  <a:pt x="3082294" y="549105"/>
                  <a:pt x="3268032" y="53799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Textfeld 136"/>
          <p:cNvSpPr txBox="1"/>
          <p:nvPr/>
        </p:nvSpPr>
        <p:spPr>
          <a:xfrm>
            <a:off x="3877631" y="4218801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0" name="Textfeld 136"/>
          <p:cNvSpPr txBox="1"/>
          <p:nvPr/>
        </p:nvSpPr>
        <p:spPr>
          <a:xfrm>
            <a:off x="3733800" y="3505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153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27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CS-Ausgangsstufe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600" dirty="0" smtClean="0"/>
              <a:t>Zweistufiger Verstärker</a:t>
            </a:r>
          </a:p>
          <a:p>
            <a:endParaRPr lang="de-DE" dirty="0"/>
          </a:p>
        </p:txBody>
      </p:sp>
      <p:sp>
        <p:nvSpPr>
          <p:cNvPr id="36" name="Ellipse 35"/>
          <p:cNvSpPr/>
          <p:nvPr/>
        </p:nvSpPr>
        <p:spPr bwMode="auto">
          <a:xfrm>
            <a:off x="3581400" y="3276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Ellipse 36"/>
          <p:cNvSpPr/>
          <p:nvPr/>
        </p:nvSpPr>
        <p:spPr bwMode="auto">
          <a:xfrm>
            <a:off x="3581400" y="3429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>
            <a:stCxn id="37" idx="4"/>
          </p:cNvCxnSpPr>
          <p:nvPr/>
        </p:nvCxnSpPr>
        <p:spPr bwMode="auto">
          <a:xfrm>
            <a:off x="3733800" y="3733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3733800" y="3124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3733800" y="31242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4419600" y="3124200"/>
            <a:ext cx="152400" cy="762000"/>
            <a:chOff x="6705600" y="4648200"/>
            <a:chExt cx="152400" cy="7620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" name="Rechteck 42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4" name="Gerade Verbindung 43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5" name="Gerade Verbindung mit Pfeil 44"/>
          <p:cNvCxnSpPr/>
          <p:nvPr/>
        </p:nvCxnSpPr>
        <p:spPr bwMode="auto">
          <a:xfrm>
            <a:off x="3926292" y="3048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 rot="10800000">
            <a:off x="3733800" y="31242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Line 55"/>
          <p:cNvSpPr>
            <a:spLocks noChangeShapeType="1"/>
          </p:cNvSpPr>
          <p:nvPr/>
        </p:nvSpPr>
        <p:spPr bwMode="auto">
          <a:xfrm>
            <a:off x="3505201" y="3886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" name="Textfeld 47"/>
          <p:cNvSpPr txBox="1"/>
          <p:nvPr/>
        </p:nvSpPr>
        <p:spPr>
          <a:xfrm>
            <a:off x="2819400" y="3124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2838636" y="36092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50" name="Textfeld 136"/>
          <p:cNvSpPr txBox="1"/>
          <p:nvPr/>
        </p:nvSpPr>
        <p:spPr>
          <a:xfrm>
            <a:off x="2797276" y="28956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 flipH="1">
            <a:off x="25908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2590800" y="3886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Line 55"/>
          <p:cNvSpPr>
            <a:spLocks noChangeShapeType="1"/>
          </p:cNvSpPr>
          <p:nvPr/>
        </p:nvSpPr>
        <p:spPr bwMode="auto">
          <a:xfrm>
            <a:off x="4267200" y="3886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8" name="Gruppieren 57"/>
          <p:cNvGrpSpPr/>
          <p:nvPr/>
        </p:nvGrpSpPr>
        <p:grpSpPr>
          <a:xfrm>
            <a:off x="5029200" y="2743200"/>
            <a:ext cx="533400" cy="762000"/>
            <a:chOff x="1600200" y="4419600"/>
            <a:chExt cx="533400" cy="762000"/>
          </a:xfrm>
        </p:grpSpPr>
        <p:sp>
          <p:nvSpPr>
            <p:cNvPr id="5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67" name="Gerade Verbindung 66"/>
          <p:cNvCxnSpPr/>
          <p:nvPr/>
        </p:nvCxnSpPr>
        <p:spPr bwMode="auto">
          <a:xfrm>
            <a:off x="5410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>
            <a:stCxn id="65" idx="0"/>
          </p:cNvCxnSpPr>
          <p:nvPr/>
        </p:nvCxnSpPr>
        <p:spPr bwMode="auto">
          <a:xfrm>
            <a:off x="5562600" y="3505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 flipV="1">
            <a:off x="4495800" y="20574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0" name="Gruppieren 69"/>
          <p:cNvGrpSpPr/>
          <p:nvPr/>
        </p:nvGrpSpPr>
        <p:grpSpPr>
          <a:xfrm flipV="1">
            <a:off x="5029200" y="1676400"/>
            <a:ext cx="533400" cy="762000"/>
            <a:chOff x="1600200" y="4419600"/>
            <a:chExt cx="533400" cy="762000"/>
          </a:xfrm>
        </p:grpSpPr>
        <p:sp>
          <p:nvSpPr>
            <p:cNvPr id="7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79" name="Gerade Verbindung 78"/>
          <p:cNvCxnSpPr/>
          <p:nvPr/>
        </p:nvCxnSpPr>
        <p:spPr bwMode="auto">
          <a:xfrm flipV="1">
            <a:off x="5410200" y="1524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5562600" y="1524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Ellipse 80"/>
          <p:cNvSpPr/>
          <p:nvPr/>
        </p:nvSpPr>
        <p:spPr bwMode="auto">
          <a:xfrm>
            <a:off x="5181600" y="1981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Textfeld 81"/>
          <p:cNvSpPr txBox="1"/>
          <p:nvPr/>
        </p:nvSpPr>
        <p:spPr>
          <a:xfrm>
            <a:off x="4572000" y="18288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V</a:t>
            </a:r>
            <a:r>
              <a:rPr lang="de-DE" dirty="0" err="1" smtClean="0"/>
              <a:t>bias</a:t>
            </a:r>
            <a:endParaRPr lang="de-DE" dirty="0"/>
          </a:p>
        </p:txBody>
      </p:sp>
      <p:cxnSp>
        <p:nvCxnSpPr>
          <p:cNvPr id="83" name="Gerade Verbindung 82"/>
          <p:cNvCxnSpPr/>
          <p:nvPr/>
        </p:nvCxnSpPr>
        <p:spPr bwMode="auto">
          <a:xfrm>
            <a:off x="5562600" y="25908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 flipV="1">
            <a:off x="55626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86"/>
          <p:cNvSpPr txBox="1"/>
          <p:nvPr/>
        </p:nvSpPr>
        <p:spPr>
          <a:xfrm>
            <a:off x="5670566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88" name="Ellipse 87"/>
          <p:cNvSpPr/>
          <p:nvPr/>
        </p:nvSpPr>
        <p:spPr bwMode="auto">
          <a:xfrm>
            <a:off x="3581400" y="5029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Ellipse 93"/>
          <p:cNvSpPr/>
          <p:nvPr/>
        </p:nvSpPr>
        <p:spPr bwMode="auto">
          <a:xfrm>
            <a:off x="3581400" y="5181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5" name="Gerade Verbindung 94"/>
          <p:cNvCxnSpPr>
            <a:stCxn id="94" idx="4"/>
          </p:cNvCxnSpPr>
          <p:nvPr/>
        </p:nvCxnSpPr>
        <p:spPr bwMode="auto">
          <a:xfrm>
            <a:off x="3733800" y="5486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733800" y="4876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7" name="Gruppieren 96"/>
          <p:cNvGrpSpPr/>
          <p:nvPr/>
        </p:nvGrpSpPr>
        <p:grpSpPr>
          <a:xfrm>
            <a:off x="4419600" y="4876800"/>
            <a:ext cx="152400" cy="762000"/>
            <a:chOff x="6705600" y="4648200"/>
            <a:chExt cx="152400" cy="7620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9" name="Rechteck 9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3" name="Gerade Verbindung 102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5" name="Gerade Verbindung mit Pfeil 104"/>
          <p:cNvCxnSpPr/>
          <p:nvPr/>
        </p:nvCxnSpPr>
        <p:spPr bwMode="auto">
          <a:xfrm rot="10800000">
            <a:off x="3733800" y="4876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Line 55"/>
          <p:cNvSpPr>
            <a:spLocks noChangeShapeType="1"/>
          </p:cNvSpPr>
          <p:nvPr/>
        </p:nvSpPr>
        <p:spPr bwMode="auto">
          <a:xfrm>
            <a:off x="3505201" y="563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" name="Textfeld 106"/>
          <p:cNvSpPr txBox="1"/>
          <p:nvPr/>
        </p:nvSpPr>
        <p:spPr>
          <a:xfrm>
            <a:off x="2819400" y="4876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2838636" y="53618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109" name="Textfeld 136"/>
          <p:cNvSpPr txBox="1"/>
          <p:nvPr/>
        </p:nvSpPr>
        <p:spPr>
          <a:xfrm>
            <a:off x="2797276" y="46482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110" name="Gerade Verbindung 109"/>
          <p:cNvCxnSpPr/>
          <p:nvPr/>
        </p:nvCxnSpPr>
        <p:spPr bwMode="auto">
          <a:xfrm flipH="1">
            <a:off x="2590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2590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Line 55"/>
          <p:cNvSpPr>
            <a:spLocks noChangeShapeType="1"/>
          </p:cNvSpPr>
          <p:nvPr/>
        </p:nvSpPr>
        <p:spPr bwMode="auto">
          <a:xfrm>
            <a:off x="4267200" y="563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13" name="Gerade Verbindung 112"/>
          <p:cNvCxnSpPr/>
          <p:nvPr/>
        </p:nvCxnSpPr>
        <p:spPr bwMode="auto">
          <a:xfrm>
            <a:off x="3733800" y="4876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Ellipse 113"/>
          <p:cNvSpPr/>
          <p:nvPr/>
        </p:nvSpPr>
        <p:spPr bwMode="auto">
          <a:xfrm>
            <a:off x="5867400" y="5029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Ellipse 114"/>
          <p:cNvSpPr/>
          <p:nvPr/>
        </p:nvSpPr>
        <p:spPr bwMode="auto">
          <a:xfrm>
            <a:off x="5867400" y="5181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2" name="Gerade Verbindung 121"/>
          <p:cNvCxnSpPr>
            <a:stCxn id="115" idx="4"/>
          </p:cNvCxnSpPr>
          <p:nvPr/>
        </p:nvCxnSpPr>
        <p:spPr bwMode="auto">
          <a:xfrm>
            <a:off x="6019800" y="5486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6019800" y="4876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4" name="Gruppieren 123"/>
          <p:cNvGrpSpPr/>
          <p:nvPr/>
        </p:nvGrpSpPr>
        <p:grpSpPr>
          <a:xfrm>
            <a:off x="6705600" y="4876800"/>
            <a:ext cx="152400" cy="762000"/>
            <a:chOff x="6705600" y="4648200"/>
            <a:chExt cx="152400" cy="762000"/>
          </a:xfrm>
        </p:grpSpPr>
        <p:cxnSp>
          <p:nvCxnSpPr>
            <p:cNvPr id="128" name="Gerade Verbindung 12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9" name="Rechteck 12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0" name="Gerade Verbindung 12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2" name="Gerade Verbindung mit Pfeil 131"/>
          <p:cNvCxnSpPr>
            <a:endCxn id="114" idx="0"/>
          </p:cNvCxnSpPr>
          <p:nvPr/>
        </p:nvCxnSpPr>
        <p:spPr bwMode="auto">
          <a:xfrm>
            <a:off x="6019800" y="4876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" name="Line 55"/>
          <p:cNvSpPr>
            <a:spLocks noChangeShapeType="1"/>
          </p:cNvSpPr>
          <p:nvPr/>
        </p:nvSpPr>
        <p:spPr bwMode="auto">
          <a:xfrm>
            <a:off x="5791201" y="563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4" name="Textfeld 133"/>
          <p:cNvSpPr txBox="1"/>
          <p:nvPr/>
        </p:nvSpPr>
        <p:spPr>
          <a:xfrm>
            <a:off x="5105400" y="4876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35" name="Textfeld 134"/>
          <p:cNvSpPr txBox="1"/>
          <p:nvPr/>
        </p:nvSpPr>
        <p:spPr>
          <a:xfrm>
            <a:off x="5124636" y="53618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 flipH="1"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4876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Line 55"/>
          <p:cNvSpPr>
            <a:spLocks noChangeShapeType="1"/>
          </p:cNvSpPr>
          <p:nvPr/>
        </p:nvSpPr>
        <p:spPr bwMode="auto">
          <a:xfrm>
            <a:off x="6553200" y="563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39" name="Gerade Verbindung 138"/>
          <p:cNvCxnSpPr/>
          <p:nvPr/>
        </p:nvCxnSpPr>
        <p:spPr bwMode="auto">
          <a:xfrm>
            <a:off x="6019800" y="4876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3810000" y="36092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</a:t>
            </a:r>
            <a:endParaRPr lang="de-DE" dirty="0"/>
          </a:p>
        </p:txBody>
      </p:sp>
      <p:sp>
        <p:nvSpPr>
          <p:cNvPr id="149" name="Textfeld 148"/>
          <p:cNvSpPr txBox="1"/>
          <p:nvPr/>
        </p:nvSpPr>
        <p:spPr>
          <a:xfrm>
            <a:off x="4511968" y="36092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Rout1</a:t>
            </a:r>
            <a:endParaRPr lang="de-DE" dirty="0"/>
          </a:p>
        </p:txBody>
      </p:sp>
      <p:sp>
        <p:nvSpPr>
          <p:cNvPr id="150" name="Textfeld 149"/>
          <p:cNvSpPr txBox="1"/>
          <p:nvPr/>
        </p:nvSpPr>
        <p:spPr>
          <a:xfrm>
            <a:off x="3585299" y="5361801"/>
            <a:ext cx="779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 Vin</a:t>
            </a:r>
            <a:endParaRPr lang="de-DE" dirty="0"/>
          </a:p>
        </p:txBody>
      </p:sp>
      <p:sp>
        <p:nvSpPr>
          <p:cNvPr id="151" name="Textfeld 150"/>
          <p:cNvSpPr txBox="1"/>
          <p:nvPr/>
        </p:nvSpPr>
        <p:spPr>
          <a:xfrm>
            <a:off x="4435768" y="53618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Rout1</a:t>
            </a:r>
            <a:endParaRPr lang="de-DE" dirty="0"/>
          </a:p>
        </p:txBody>
      </p:sp>
      <p:sp>
        <p:nvSpPr>
          <p:cNvPr id="152" name="Textfeld 151"/>
          <p:cNvSpPr txBox="1"/>
          <p:nvPr/>
        </p:nvSpPr>
        <p:spPr>
          <a:xfrm>
            <a:off x="5784384" y="5361801"/>
            <a:ext cx="953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Gm2 Vout1</a:t>
            </a:r>
            <a:endParaRPr lang="de-DE" dirty="0"/>
          </a:p>
        </p:txBody>
      </p:sp>
      <p:sp>
        <p:nvSpPr>
          <p:cNvPr id="153" name="Textfeld 152"/>
          <p:cNvSpPr txBox="1"/>
          <p:nvPr/>
        </p:nvSpPr>
        <p:spPr>
          <a:xfrm>
            <a:off x="6797968" y="53618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Rout2</a:t>
            </a:r>
            <a:endParaRPr lang="de-DE" dirty="0"/>
          </a:p>
        </p:txBody>
      </p:sp>
      <p:grpSp>
        <p:nvGrpSpPr>
          <p:cNvPr id="158" name="Gruppieren 157"/>
          <p:cNvGrpSpPr/>
          <p:nvPr/>
        </p:nvGrpSpPr>
        <p:grpSpPr>
          <a:xfrm>
            <a:off x="7391400" y="4876800"/>
            <a:ext cx="457200" cy="762001"/>
            <a:chOff x="4876800" y="1828800"/>
            <a:chExt cx="457200" cy="685800"/>
          </a:xfrm>
        </p:grpSpPr>
        <p:cxnSp>
          <p:nvCxnSpPr>
            <p:cNvPr id="159" name="Gerade Verbindung 158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Gerade Verbindung 159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" name="Gerade Verbindung 160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Gerade Verbindung 16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3" name="Gerade Verbindung 162"/>
          <p:cNvCxnSpPr/>
          <p:nvPr/>
        </p:nvCxnSpPr>
        <p:spPr bwMode="auto">
          <a:xfrm flipH="1">
            <a:off x="7467600" y="563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Textfeld 163"/>
          <p:cNvSpPr txBox="1"/>
          <p:nvPr/>
        </p:nvSpPr>
        <p:spPr>
          <a:xfrm>
            <a:off x="7662480" y="5334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grpSp>
        <p:nvGrpSpPr>
          <p:cNvPr id="165" name="Gruppieren 164"/>
          <p:cNvGrpSpPr/>
          <p:nvPr/>
        </p:nvGrpSpPr>
        <p:grpSpPr>
          <a:xfrm>
            <a:off x="6096000" y="2590800"/>
            <a:ext cx="457200" cy="762001"/>
            <a:chOff x="4876800" y="1828800"/>
            <a:chExt cx="457200" cy="685800"/>
          </a:xfrm>
        </p:grpSpPr>
        <p:cxnSp>
          <p:nvCxnSpPr>
            <p:cNvPr id="166" name="Gerade Verbindung 165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7" name="Gerade Verbindung 166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8" name="Gerade Verbindung 167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" name="Gerade Verbindung 168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70" name="Gerade Verbindung 169"/>
          <p:cNvCxnSpPr/>
          <p:nvPr/>
        </p:nvCxnSpPr>
        <p:spPr bwMode="auto">
          <a:xfrm>
            <a:off x="6172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6324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1" name="Textfeld 170"/>
          <p:cNvSpPr txBox="1"/>
          <p:nvPr/>
        </p:nvSpPr>
        <p:spPr>
          <a:xfrm>
            <a:off x="6324600" y="3048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172" name="Gerade Verbindung mit Pfeil 171"/>
          <p:cNvCxnSpPr/>
          <p:nvPr/>
        </p:nvCxnSpPr>
        <p:spPr bwMode="auto">
          <a:xfrm>
            <a:off x="3962400" y="4800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3" name="Gruppieren 172"/>
          <p:cNvGrpSpPr/>
          <p:nvPr/>
        </p:nvGrpSpPr>
        <p:grpSpPr>
          <a:xfrm rot="5400000">
            <a:off x="4953000" y="2362200"/>
            <a:ext cx="457200" cy="762001"/>
            <a:chOff x="4876800" y="1828800"/>
            <a:chExt cx="457200" cy="685800"/>
          </a:xfrm>
        </p:grpSpPr>
        <p:cxnSp>
          <p:nvCxnSpPr>
            <p:cNvPr id="174" name="Gerade Verbindung 173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5" name="Gerade Verbindung 174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Gerade Verbindung 175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" name="Gerade Verbindung 11"/>
          <p:cNvCxnSpPr/>
          <p:nvPr/>
        </p:nvCxnSpPr>
        <p:spPr bwMode="auto">
          <a:xfrm>
            <a:off x="4800600" y="2743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4627360" y="2466201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Cdg2</a:t>
            </a:r>
            <a:endParaRPr lang="de-DE" dirty="0"/>
          </a:p>
        </p:txBody>
      </p:sp>
      <p:grpSp>
        <p:nvGrpSpPr>
          <p:cNvPr id="179" name="Gruppieren 178"/>
          <p:cNvGrpSpPr/>
          <p:nvPr/>
        </p:nvGrpSpPr>
        <p:grpSpPr>
          <a:xfrm rot="5400000">
            <a:off x="5486400" y="4114800"/>
            <a:ext cx="457200" cy="762001"/>
            <a:chOff x="4876800" y="1828800"/>
            <a:chExt cx="457200" cy="685800"/>
          </a:xfrm>
        </p:grpSpPr>
        <p:cxnSp>
          <p:nvCxnSpPr>
            <p:cNvPr id="180" name="Gerade Verbindung 179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1" name="Gerade Verbindung 180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2" name="Gerade Verbindung 181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3" name="Gerade Verbindung 182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" name="Gerade Verbindung 13"/>
          <p:cNvCxnSpPr/>
          <p:nvPr/>
        </p:nvCxnSpPr>
        <p:spPr bwMode="auto">
          <a:xfrm>
            <a:off x="60960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53340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Textfeld 184"/>
          <p:cNvSpPr txBox="1"/>
          <p:nvPr/>
        </p:nvSpPr>
        <p:spPr>
          <a:xfrm>
            <a:off x="5105400" y="4218801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Cdg2</a:t>
            </a:r>
            <a:endParaRPr lang="de-DE" dirty="0"/>
          </a:p>
        </p:txBody>
      </p:sp>
      <p:sp>
        <p:nvSpPr>
          <p:cNvPr id="186" name="Textfeld 136"/>
          <p:cNvSpPr txBox="1"/>
          <p:nvPr/>
        </p:nvSpPr>
        <p:spPr>
          <a:xfrm>
            <a:off x="4637487" y="4648200"/>
            <a:ext cx="576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Vout1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5867400" y="3962400"/>
            <a:ext cx="3810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Rechteck 124"/>
          <p:cNvSpPr/>
          <p:nvPr/>
        </p:nvSpPr>
        <p:spPr>
          <a:xfrm>
            <a:off x="6185474" y="3886200"/>
            <a:ext cx="7532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Vout</a:t>
            </a:r>
            <a:r>
              <a:rPr lang="de-DE" dirty="0"/>
              <a:t> = 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2" name="Abgerundetes Rechteck 1"/>
          <p:cNvSpPr/>
          <p:nvPr/>
        </p:nvSpPr>
        <p:spPr bwMode="auto">
          <a:xfrm>
            <a:off x="2667000" y="2895600"/>
            <a:ext cx="2057400" cy="1219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981200" y="2590800"/>
            <a:ext cx="2549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Ersatzstromquelle der ersten Stufe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348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28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CS-Ausgangsstufe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600" dirty="0" smtClean="0"/>
              <a:t>Zweistufiger Verstärker</a:t>
            </a:r>
          </a:p>
          <a:p>
            <a:endParaRPr lang="de-DE" dirty="0"/>
          </a:p>
        </p:txBody>
      </p:sp>
      <p:sp>
        <p:nvSpPr>
          <p:cNvPr id="88" name="Ellipse 87"/>
          <p:cNvSpPr/>
          <p:nvPr/>
        </p:nvSpPr>
        <p:spPr bwMode="auto">
          <a:xfrm>
            <a:off x="3581400" y="5029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Ellipse 93"/>
          <p:cNvSpPr/>
          <p:nvPr/>
        </p:nvSpPr>
        <p:spPr bwMode="auto">
          <a:xfrm>
            <a:off x="3581400" y="5181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5" name="Gerade Verbindung 94"/>
          <p:cNvCxnSpPr>
            <a:stCxn id="94" idx="4"/>
          </p:cNvCxnSpPr>
          <p:nvPr/>
        </p:nvCxnSpPr>
        <p:spPr bwMode="auto">
          <a:xfrm>
            <a:off x="3733800" y="5486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733800" y="4876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7" name="Gruppieren 96"/>
          <p:cNvGrpSpPr/>
          <p:nvPr/>
        </p:nvGrpSpPr>
        <p:grpSpPr>
          <a:xfrm>
            <a:off x="4419600" y="4876800"/>
            <a:ext cx="152400" cy="762000"/>
            <a:chOff x="6705600" y="4648200"/>
            <a:chExt cx="152400" cy="7620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9" name="Rechteck 9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3" name="Gerade Verbindung 102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5" name="Gerade Verbindung mit Pfeil 104"/>
          <p:cNvCxnSpPr/>
          <p:nvPr/>
        </p:nvCxnSpPr>
        <p:spPr bwMode="auto">
          <a:xfrm rot="10800000">
            <a:off x="3733800" y="4876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Line 55"/>
          <p:cNvSpPr>
            <a:spLocks noChangeShapeType="1"/>
          </p:cNvSpPr>
          <p:nvPr/>
        </p:nvSpPr>
        <p:spPr bwMode="auto">
          <a:xfrm>
            <a:off x="3505201" y="563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" name="Textfeld 106"/>
          <p:cNvSpPr txBox="1"/>
          <p:nvPr/>
        </p:nvSpPr>
        <p:spPr>
          <a:xfrm>
            <a:off x="2819400" y="4876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2838636" y="53618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109" name="Textfeld 136"/>
          <p:cNvSpPr txBox="1"/>
          <p:nvPr/>
        </p:nvSpPr>
        <p:spPr>
          <a:xfrm>
            <a:off x="2797276" y="46482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110" name="Gerade Verbindung 109"/>
          <p:cNvCxnSpPr/>
          <p:nvPr/>
        </p:nvCxnSpPr>
        <p:spPr bwMode="auto">
          <a:xfrm flipH="1">
            <a:off x="2590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2590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Line 55"/>
          <p:cNvSpPr>
            <a:spLocks noChangeShapeType="1"/>
          </p:cNvSpPr>
          <p:nvPr/>
        </p:nvSpPr>
        <p:spPr bwMode="auto">
          <a:xfrm>
            <a:off x="4267200" y="563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13" name="Gerade Verbindung 112"/>
          <p:cNvCxnSpPr/>
          <p:nvPr/>
        </p:nvCxnSpPr>
        <p:spPr bwMode="auto">
          <a:xfrm>
            <a:off x="3733800" y="4876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Ellipse 113"/>
          <p:cNvSpPr/>
          <p:nvPr/>
        </p:nvSpPr>
        <p:spPr bwMode="auto">
          <a:xfrm>
            <a:off x="5867400" y="5029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Ellipse 114"/>
          <p:cNvSpPr/>
          <p:nvPr/>
        </p:nvSpPr>
        <p:spPr bwMode="auto">
          <a:xfrm>
            <a:off x="5867400" y="5181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2" name="Gerade Verbindung 121"/>
          <p:cNvCxnSpPr>
            <a:stCxn id="115" idx="4"/>
          </p:cNvCxnSpPr>
          <p:nvPr/>
        </p:nvCxnSpPr>
        <p:spPr bwMode="auto">
          <a:xfrm>
            <a:off x="6019800" y="5486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6019800" y="4876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4" name="Gruppieren 123"/>
          <p:cNvGrpSpPr/>
          <p:nvPr/>
        </p:nvGrpSpPr>
        <p:grpSpPr>
          <a:xfrm>
            <a:off x="6705600" y="4876800"/>
            <a:ext cx="152400" cy="762000"/>
            <a:chOff x="6705600" y="4648200"/>
            <a:chExt cx="152400" cy="762000"/>
          </a:xfrm>
        </p:grpSpPr>
        <p:cxnSp>
          <p:nvCxnSpPr>
            <p:cNvPr id="128" name="Gerade Verbindung 12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9" name="Rechteck 12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0" name="Gerade Verbindung 12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2" name="Gerade Verbindung mit Pfeil 131"/>
          <p:cNvCxnSpPr>
            <a:endCxn id="114" idx="0"/>
          </p:cNvCxnSpPr>
          <p:nvPr/>
        </p:nvCxnSpPr>
        <p:spPr bwMode="auto">
          <a:xfrm>
            <a:off x="6019800" y="4876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" name="Line 55"/>
          <p:cNvSpPr>
            <a:spLocks noChangeShapeType="1"/>
          </p:cNvSpPr>
          <p:nvPr/>
        </p:nvSpPr>
        <p:spPr bwMode="auto">
          <a:xfrm>
            <a:off x="5791201" y="563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4" name="Textfeld 133"/>
          <p:cNvSpPr txBox="1"/>
          <p:nvPr/>
        </p:nvSpPr>
        <p:spPr>
          <a:xfrm>
            <a:off x="5105400" y="4876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35" name="Textfeld 134"/>
          <p:cNvSpPr txBox="1"/>
          <p:nvPr/>
        </p:nvSpPr>
        <p:spPr>
          <a:xfrm>
            <a:off x="5124636" y="53618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 flipH="1"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4876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Line 55"/>
          <p:cNvSpPr>
            <a:spLocks noChangeShapeType="1"/>
          </p:cNvSpPr>
          <p:nvPr/>
        </p:nvSpPr>
        <p:spPr bwMode="auto">
          <a:xfrm>
            <a:off x="6553200" y="563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39" name="Gerade Verbindung 138"/>
          <p:cNvCxnSpPr/>
          <p:nvPr/>
        </p:nvCxnSpPr>
        <p:spPr bwMode="auto">
          <a:xfrm>
            <a:off x="6019800" y="4876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feld 150"/>
          <p:cNvSpPr txBox="1"/>
          <p:nvPr/>
        </p:nvSpPr>
        <p:spPr>
          <a:xfrm>
            <a:off x="4435768" y="53618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Rout1</a:t>
            </a:r>
            <a:endParaRPr lang="de-DE" dirty="0"/>
          </a:p>
        </p:txBody>
      </p:sp>
      <p:sp>
        <p:nvSpPr>
          <p:cNvPr id="153" name="Textfeld 152"/>
          <p:cNvSpPr txBox="1"/>
          <p:nvPr/>
        </p:nvSpPr>
        <p:spPr>
          <a:xfrm>
            <a:off x="6797968" y="53618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Rout2</a:t>
            </a:r>
            <a:endParaRPr lang="de-DE" dirty="0"/>
          </a:p>
        </p:txBody>
      </p:sp>
      <p:grpSp>
        <p:nvGrpSpPr>
          <p:cNvPr id="158" name="Gruppieren 157"/>
          <p:cNvGrpSpPr/>
          <p:nvPr/>
        </p:nvGrpSpPr>
        <p:grpSpPr>
          <a:xfrm>
            <a:off x="7391400" y="4876800"/>
            <a:ext cx="457200" cy="762001"/>
            <a:chOff x="4876800" y="1828800"/>
            <a:chExt cx="457200" cy="685800"/>
          </a:xfrm>
        </p:grpSpPr>
        <p:cxnSp>
          <p:nvCxnSpPr>
            <p:cNvPr id="159" name="Gerade Verbindung 158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Gerade Verbindung 159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" name="Gerade Verbindung 160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Gerade Verbindung 16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3" name="Gerade Verbindung 162"/>
          <p:cNvCxnSpPr/>
          <p:nvPr/>
        </p:nvCxnSpPr>
        <p:spPr bwMode="auto">
          <a:xfrm flipH="1">
            <a:off x="7467600" y="563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Textfeld 163"/>
          <p:cNvSpPr txBox="1"/>
          <p:nvPr/>
        </p:nvSpPr>
        <p:spPr>
          <a:xfrm>
            <a:off x="7662480" y="5334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172" name="Gerade Verbindung mit Pfeil 171"/>
          <p:cNvCxnSpPr/>
          <p:nvPr/>
        </p:nvCxnSpPr>
        <p:spPr bwMode="auto">
          <a:xfrm>
            <a:off x="3962400" y="4800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6" name="Gruppieren 115"/>
          <p:cNvGrpSpPr/>
          <p:nvPr/>
        </p:nvGrpSpPr>
        <p:grpSpPr>
          <a:xfrm rot="5400000">
            <a:off x="5486400" y="4114800"/>
            <a:ext cx="457200" cy="762001"/>
            <a:chOff x="4876800" y="1828800"/>
            <a:chExt cx="457200" cy="685800"/>
          </a:xfrm>
        </p:grpSpPr>
        <p:cxnSp>
          <p:nvCxnSpPr>
            <p:cNvPr id="117" name="Gerade Verbindung 116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Gerade Verbindung 11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5" name="Gerade Verbindung 124"/>
          <p:cNvCxnSpPr/>
          <p:nvPr/>
        </p:nvCxnSpPr>
        <p:spPr bwMode="auto">
          <a:xfrm>
            <a:off x="60960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3340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" name="Textfeld 136"/>
          <p:cNvSpPr txBox="1"/>
          <p:nvPr/>
        </p:nvSpPr>
        <p:spPr>
          <a:xfrm>
            <a:off x="3200400" y="2085201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174" name="Gerade Verbindung 173"/>
          <p:cNvCxnSpPr/>
          <p:nvPr/>
        </p:nvCxnSpPr>
        <p:spPr bwMode="auto">
          <a:xfrm flipV="1">
            <a:off x="3200400" y="2362199"/>
            <a:ext cx="593432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Ellipse 174"/>
          <p:cNvSpPr/>
          <p:nvPr/>
        </p:nvSpPr>
        <p:spPr bwMode="auto">
          <a:xfrm>
            <a:off x="4327232" y="2514599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6" name="Ellipse 175"/>
          <p:cNvSpPr/>
          <p:nvPr/>
        </p:nvSpPr>
        <p:spPr bwMode="auto">
          <a:xfrm>
            <a:off x="4327232" y="2666999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7" name="Gerade Verbindung 176"/>
          <p:cNvCxnSpPr>
            <a:stCxn id="176" idx="4"/>
          </p:cNvCxnSpPr>
          <p:nvPr/>
        </p:nvCxnSpPr>
        <p:spPr bwMode="auto">
          <a:xfrm>
            <a:off x="4479632" y="2971799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>
            <a:off x="4479632" y="2362199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9" name="Gruppieren 178"/>
          <p:cNvGrpSpPr/>
          <p:nvPr/>
        </p:nvGrpSpPr>
        <p:grpSpPr>
          <a:xfrm>
            <a:off x="5165432" y="2362199"/>
            <a:ext cx="152400" cy="762000"/>
            <a:chOff x="6705600" y="4648200"/>
            <a:chExt cx="152400" cy="762000"/>
          </a:xfrm>
        </p:grpSpPr>
        <p:cxnSp>
          <p:nvCxnSpPr>
            <p:cNvPr id="180" name="Gerade Verbindung 179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1" name="Rechteck 180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2" name="Gerade Verbindung 181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83" name="Gerade Verbindung mit Pfeil 182"/>
          <p:cNvCxnSpPr>
            <a:endCxn id="175" idx="0"/>
          </p:cNvCxnSpPr>
          <p:nvPr/>
        </p:nvCxnSpPr>
        <p:spPr bwMode="auto">
          <a:xfrm>
            <a:off x="4479632" y="2362199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" name="Line 55"/>
          <p:cNvSpPr>
            <a:spLocks noChangeShapeType="1"/>
          </p:cNvSpPr>
          <p:nvPr/>
        </p:nvSpPr>
        <p:spPr bwMode="auto">
          <a:xfrm>
            <a:off x="4251033" y="3124199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5" name="Textfeld 184"/>
          <p:cNvSpPr txBox="1"/>
          <p:nvPr/>
        </p:nvSpPr>
        <p:spPr>
          <a:xfrm>
            <a:off x="3565232" y="2362199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86" name="Textfeld 185"/>
          <p:cNvSpPr txBox="1"/>
          <p:nvPr/>
        </p:nvSpPr>
        <p:spPr>
          <a:xfrm>
            <a:off x="3584468" y="28472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87" name="Gerade Verbindung 186"/>
          <p:cNvCxnSpPr/>
          <p:nvPr/>
        </p:nvCxnSpPr>
        <p:spPr bwMode="auto">
          <a:xfrm flipH="1">
            <a:off x="3336632" y="2362199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 flipH="1">
            <a:off x="2971800" y="3124199"/>
            <a:ext cx="898232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9" name="Line 55"/>
          <p:cNvSpPr>
            <a:spLocks noChangeShapeType="1"/>
          </p:cNvSpPr>
          <p:nvPr/>
        </p:nvSpPr>
        <p:spPr bwMode="auto">
          <a:xfrm>
            <a:off x="5013032" y="3124199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90" name="Gerade Verbindung 189"/>
          <p:cNvCxnSpPr/>
          <p:nvPr/>
        </p:nvCxnSpPr>
        <p:spPr bwMode="auto">
          <a:xfrm>
            <a:off x="4479632" y="2362199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Textfeld 192"/>
          <p:cNvSpPr txBox="1"/>
          <p:nvPr/>
        </p:nvSpPr>
        <p:spPr>
          <a:xfrm>
            <a:off x="4479632" y="28472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gm2</a:t>
            </a:r>
            <a:endParaRPr lang="de-DE" dirty="0"/>
          </a:p>
        </p:txBody>
      </p:sp>
      <p:sp>
        <p:nvSpPr>
          <p:cNvPr id="194" name="Textfeld 193"/>
          <p:cNvSpPr txBox="1"/>
          <p:nvPr/>
        </p:nvSpPr>
        <p:spPr>
          <a:xfrm>
            <a:off x="5257800" y="284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Rout2</a:t>
            </a:r>
            <a:endParaRPr lang="de-DE" dirty="0"/>
          </a:p>
        </p:txBody>
      </p:sp>
      <p:grpSp>
        <p:nvGrpSpPr>
          <p:cNvPr id="195" name="Gruppieren 194"/>
          <p:cNvGrpSpPr/>
          <p:nvPr/>
        </p:nvGrpSpPr>
        <p:grpSpPr>
          <a:xfrm>
            <a:off x="5851232" y="2362199"/>
            <a:ext cx="457200" cy="762001"/>
            <a:chOff x="4876800" y="1828800"/>
            <a:chExt cx="457200" cy="685800"/>
          </a:xfrm>
        </p:grpSpPr>
        <p:cxnSp>
          <p:nvCxnSpPr>
            <p:cNvPr id="196" name="Gerade Verbindung 195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7" name="Gerade Verbindung 196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8" name="Gerade Verbindung 197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9" name="Gerade Verbindung 198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00" name="Gerade Verbindung 199"/>
          <p:cNvCxnSpPr/>
          <p:nvPr/>
        </p:nvCxnSpPr>
        <p:spPr bwMode="auto">
          <a:xfrm flipH="1">
            <a:off x="5927432" y="3124199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1" name="Textfeld 200"/>
          <p:cNvSpPr txBox="1"/>
          <p:nvPr/>
        </p:nvSpPr>
        <p:spPr>
          <a:xfrm>
            <a:off x="6122312" y="2819399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grpSp>
        <p:nvGrpSpPr>
          <p:cNvPr id="203" name="Gruppieren 202"/>
          <p:cNvGrpSpPr/>
          <p:nvPr/>
        </p:nvGrpSpPr>
        <p:grpSpPr>
          <a:xfrm rot="5400000">
            <a:off x="3946232" y="1600199"/>
            <a:ext cx="457200" cy="762001"/>
            <a:chOff x="4876800" y="1828800"/>
            <a:chExt cx="457200" cy="685800"/>
          </a:xfrm>
        </p:grpSpPr>
        <p:cxnSp>
          <p:nvCxnSpPr>
            <p:cNvPr id="204" name="Gerade Verbindung 203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" name="Gerade Verbindung 204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Gerade Verbindung 205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Gerade Verbindung 206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08" name="Gerade Verbindung 207"/>
          <p:cNvCxnSpPr/>
          <p:nvPr/>
        </p:nvCxnSpPr>
        <p:spPr bwMode="auto">
          <a:xfrm>
            <a:off x="4555832" y="1981199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208"/>
          <p:cNvCxnSpPr/>
          <p:nvPr/>
        </p:nvCxnSpPr>
        <p:spPr bwMode="auto">
          <a:xfrm>
            <a:off x="3793832" y="1981199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1" name="Ellipse 210"/>
          <p:cNvSpPr/>
          <p:nvPr/>
        </p:nvSpPr>
        <p:spPr bwMode="auto">
          <a:xfrm>
            <a:off x="3048000" y="2590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5" name="Gerade Verbindung 214"/>
          <p:cNvCxnSpPr/>
          <p:nvPr/>
        </p:nvCxnSpPr>
        <p:spPr bwMode="auto">
          <a:xfrm>
            <a:off x="3200400" y="2895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/>
          <p:nvPr/>
        </p:nvCxnSpPr>
        <p:spPr bwMode="auto">
          <a:xfrm>
            <a:off x="32004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echteck 12"/>
          <p:cNvSpPr/>
          <p:nvPr/>
        </p:nvSpPr>
        <p:spPr>
          <a:xfrm>
            <a:off x="4267200" y="1295400"/>
            <a:ext cx="44374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Vout</a:t>
            </a:r>
            <a:r>
              <a:rPr lang="de-DE" dirty="0"/>
              <a:t> = - gm2 Rout2 (1 – s Cdg2/gm2) Vin /(1 + s Rout2 </a:t>
            </a:r>
            <a:r>
              <a:rPr lang="de-DE" dirty="0" err="1"/>
              <a:t>Cout</a:t>
            </a:r>
            <a:r>
              <a:rPr lang="de-DE" dirty="0"/>
              <a:t>)  </a:t>
            </a:r>
          </a:p>
        </p:txBody>
      </p:sp>
      <p:sp>
        <p:nvSpPr>
          <p:cNvPr id="217" name="Textfeld 216"/>
          <p:cNvSpPr txBox="1"/>
          <p:nvPr/>
        </p:nvSpPr>
        <p:spPr>
          <a:xfrm>
            <a:off x="5105400" y="4218801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Cdg2</a:t>
            </a:r>
            <a:endParaRPr lang="de-DE" dirty="0"/>
          </a:p>
        </p:txBody>
      </p:sp>
      <p:sp>
        <p:nvSpPr>
          <p:cNvPr id="218" name="Textfeld 217"/>
          <p:cNvSpPr txBox="1"/>
          <p:nvPr/>
        </p:nvSpPr>
        <p:spPr>
          <a:xfrm>
            <a:off x="3581400" y="1676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Cdg2</a:t>
            </a:r>
            <a:endParaRPr lang="de-DE" dirty="0"/>
          </a:p>
        </p:txBody>
      </p:sp>
      <p:sp>
        <p:nvSpPr>
          <p:cNvPr id="219" name="Rechteck 218"/>
          <p:cNvSpPr/>
          <p:nvPr/>
        </p:nvSpPr>
        <p:spPr>
          <a:xfrm>
            <a:off x="6185474" y="3886200"/>
            <a:ext cx="7532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Vout</a:t>
            </a:r>
            <a:r>
              <a:rPr lang="de-DE" dirty="0"/>
              <a:t> = 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220" name="Textfeld 219"/>
          <p:cNvSpPr txBox="1"/>
          <p:nvPr/>
        </p:nvSpPr>
        <p:spPr>
          <a:xfrm>
            <a:off x="3585299" y="5361801"/>
            <a:ext cx="779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 Vin</a:t>
            </a:r>
            <a:endParaRPr lang="de-DE" dirty="0"/>
          </a:p>
        </p:txBody>
      </p:sp>
      <p:sp>
        <p:nvSpPr>
          <p:cNvPr id="221" name="Textfeld 220"/>
          <p:cNvSpPr txBox="1"/>
          <p:nvPr/>
        </p:nvSpPr>
        <p:spPr>
          <a:xfrm>
            <a:off x="5784384" y="5361801"/>
            <a:ext cx="953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Gm2 Vout1</a:t>
            </a:r>
            <a:endParaRPr lang="de-DE" dirty="0"/>
          </a:p>
        </p:txBody>
      </p:sp>
      <p:sp>
        <p:nvSpPr>
          <p:cNvPr id="222" name="Textfeld 136"/>
          <p:cNvSpPr txBox="1"/>
          <p:nvPr/>
        </p:nvSpPr>
        <p:spPr>
          <a:xfrm>
            <a:off x="4637487" y="4648200"/>
            <a:ext cx="576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Vout1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1119503" y="2514600"/>
            <a:ext cx="993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Vorlesung 9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1074414" y="4876800"/>
            <a:ext cx="1078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Vorlesung 10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 flipV="1">
            <a:off x="5257800" y="1676400"/>
            <a:ext cx="3048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3340066" y="3810000"/>
            <a:ext cx="362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!=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414414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29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CS-Ausgangsstufe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600" dirty="0" smtClean="0"/>
              <a:t>Zweistufiger Verstärker</a:t>
            </a:r>
          </a:p>
          <a:p>
            <a:endParaRPr lang="de-DE" dirty="0"/>
          </a:p>
        </p:txBody>
      </p:sp>
      <p:sp>
        <p:nvSpPr>
          <p:cNvPr id="88" name="Ellipse 87"/>
          <p:cNvSpPr/>
          <p:nvPr/>
        </p:nvSpPr>
        <p:spPr bwMode="auto">
          <a:xfrm>
            <a:off x="3581400" y="5029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Ellipse 93"/>
          <p:cNvSpPr/>
          <p:nvPr/>
        </p:nvSpPr>
        <p:spPr bwMode="auto">
          <a:xfrm>
            <a:off x="3581400" y="5181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5" name="Gerade Verbindung 94"/>
          <p:cNvCxnSpPr>
            <a:stCxn id="94" idx="4"/>
          </p:cNvCxnSpPr>
          <p:nvPr/>
        </p:nvCxnSpPr>
        <p:spPr bwMode="auto">
          <a:xfrm>
            <a:off x="3733800" y="5486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733800" y="4876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7" name="Gruppieren 96"/>
          <p:cNvGrpSpPr/>
          <p:nvPr/>
        </p:nvGrpSpPr>
        <p:grpSpPr>
          <a:xfrm>
            <a:off x="4419600" y="4876800"/>
            <a:ext cx="152400" cy="762000"/>
            <a:chOff x="6705600" y="4648200"/>
            <a:chExt cx="152400" cy="7620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9" name="Rechteck 9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3" name="Gerade Verbindung 102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5" name="Gerade Verbindung mit Pfeil 104"/>
          <p:cNvCxnSpPr/>
          <p:nvPr/>
        </p:nvCxnSpPr>
        <p:spPr bwMode="auto">
          <a:xfrm rot="10800000">
            <a:off x="3733800" y="4876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Line 55"/>
          <p:cNvSpPr>
            <a:spLocks noChangeShapeType="1"/>
          </p:cNvSpPr>
          <p:nvPr/>
        </p:nvSpPr>
        <p:spPr bwMode="auto">
          <a:xfrm>
            <a:off x="3505201" y="563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" name="Textfeld 106"/>
          <p:cNvSpPr txBox="1"/>
          <p:nvPr/>
        </p:nvSpPr>
        <p:spPr>
          <a:xfrm>
            <a:off x="2819400" y="4876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2838636" y="53618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109" name="Textfeld 136"/>
          <p:cNvSpPr txBox="1"/>
          <p:nvPr/>
        </p:nvSpPr>
        <p:spPr>
          <a:xfrm>
            <a:off x="2797276" y="46482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110" name="Gerade Verbindung 109"/>
          <p:cNvCxnSpPr/>
          <p:nvPr/>
        </p:nvCxnSpPr>
        <p:spPr bwMode="auto">
          <a:xfrm flipH="1">
            <a:off x="2590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2590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Line 55"/>
          <p:cNvSpPr>
            <a:spLocks noChangeShapeType="1"/>
          </p:cNvSpPr>
          <p:nvPr/>
        </p:nvSpPr>
        <p:spPr bwMode="auto">
          <a:xfrm>
            <a:off x="4267200" y="563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13" name="Gerade Verbindung 112"/>
          <p:cNvCxnSpPr/>
          <p:nvPr/>
        </p:nvCxnSpPr>
        <p:spPr bwMode="auto">
          <a:xfrm>
            <a:off x="3733800" y="4876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Ellipse 113"/>
          <p:cNvSpPr/>
          <p:nvPr/>
        </p:nvSpPr>
        <p:spPr bwMode="auto">
          <a:xfrm>
            <a:off x="5867400" y="5029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Ellipse 114"/>
          <p:cNvSpPr/>
          <p:nvPr/>
        </p:nvSpPr>
        <p:spPr bwMode="auto">
          <a:xfrm>
            <a:off x="5867400" y="5181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2" name="Gerade Verbindung 121"/>
          <p:cNvCxnSpPr>
            <a:stCxn id="115" idx="4"/>
          </p:cNvCxnSpPr>
          <p:nvPr/>
        </p:nvCxnSpPr>
        <p:spPr bwMode="auto">
          <a:xfrm>
            <a:off x="6019800" y="5486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6019800" y="4876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4" name="Gruppieren 123"/>
          <p:cNvGrpSpPr/>
          <p:nvPr/>
        </p:nvGrpSpPr>
        <p:grpSpPr>
          <a:xfrm>
            <a:off x="6705600" y="4876800"/>
            <a:ext cx="152400" cy="762000"/>
            <a:chOff x="6705600" y="4648200"/>
            <a:chExt cx="152400" cy="762000"/>
          </a:xfrm>
        </p:grpSpPr>
        <p:cxnSp>
          <p:nvCxnSpPr>
            <p:cNvPr id="128" name="Gerade Verbindung 12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9" name="Rechteck 12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0" name="Gerade Verbindung 12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2" name="Gerade Verbindung mit Pfeil 131"/>
          <p:cNvCxnSpPr>
            <a:endCxn id="114" idx="0"/>
          </p:cNvCxnSpPr>
          <p:nvPr/>
        </p:nvCxnSpPr>
        <p:spPr bwMode="auto">
          <a:xfrm>
            <a:off x="6019800" y="4876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" name="Line 55"/>
          <p:cNvSpPr>
            <a:spLocks noChangeShapeType="1"/>
          </p:cNvSpPr>
          <p:nvPr/>
        </p:nvSpPr>
        <p:spPr bwMode="auto">
          <a:xfrm>
            <a:off x="5791201" y="563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4" name="Textfeld 133"/>
          <p:cNvSpPr txBox="1"/>
          <p:nvPr/>
        </p:nvSpPr>
        <p:spPr>
          <a:xfrm>
            <a:off x="5105400" y="4876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35" name="Textfeld 134"/>
          <p:cNvSpPr txBox="1"/>
          <p:nvPr/>
        </p:nvSpPr>
        <p:spPr>
          <a:xfrm>
            <a:off x="5124636" y="53618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 flipH="1"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4876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Line 55"/>
          <p:cNvSpPr>
            <a:spLocks noChangeShapeType="1"/>
          </p:cNvSpPr>
          <p:nvPr/>
        </p:nvSpPr>
        <p:spPr bwMode="auto">
          <a:xfrm>
            <a:off x="6553200" y="563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39" name="Gerade Verbindung 138"/>
          <p:cNvCxnSpPr/>
          <p:nvPr/>
        </p:nvCxnSpPr>
        <p:spPr bwMode="auto">
          <a:xfrm>
            <a:off x="6019800" y="4876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feld 150"/>
          <p:cNvSpPr txBox="1"/>
          <p:nvPr/>
        </p:nvSpPr>
        <p:spPr>
          <a:xfrm>
            <a:off x="4435768" y="53618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Rout1</a:t>
            </a:r>
            <a:endParaRPr lang="de-DE" dirty="0"/>
          </a:p>
        </p:txBody>
      </p:sp>
      <p:sp>
        <p:nvSpPr>
          <p:cNvPr id="153" name="Textfeld 152"/>
          <p:cNvSpPr txBox="1"/>
          <p:nvPr/>
        </p:nvSpPr>
        <p:spPr>
          <a:xfrm>
            <a:off x="6797968" y="53618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Rout2</a:t>
            </a:r>
            <a:endParaRPr lang="de-DE" dirty="0"/>
          </a:p>
        </p:txBody>
      </p:sp>
      <p:grpSp>
        <p:nvGrpSpPr>
          <p:cNvPr id="158" name="Gruppieren 157"/>
          <p:cNvGrpSpPr/>
          <p:nvPr/>
        </p:nvGrpSpPr>
        <p:grpSpPr>
          <a:xfrm>
            <a:off x="7391400" y="4876800"/>
            <a:ext cx="457200" cy="762001"/>
            <a:chOff x="4876800" y="1828800"/>
            <a:chExt cx="457200" cy="685800"/>
          </a:xfrm>
        </p:grpSpPr>
        <p:cxnSp>
          <p:nvCxnSpPr>
            <p:cNvPr id="159" name="Gerade Verbindung 158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Gerade Verbindung 159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" name="Gerade Verbindung 160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Gerade Verbindung 16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3" name="Gerade Verbindung 162"/>
          <p:cNvCxnSpPr/>
          <p:nvPr/>
        </p:nvCxnSpPr>
        <p:spPr bwMode="auto">
          <a:xfrm flipH="1">
            <a:off x="7467600" y="563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Textfeld 163"/>
          <p:cNvSpPr txBox="1"/>
          <p:nvPr/>
        </p:nvSpPr>
        <p:spPr>
          <a:xfrm>
            <a:off x="7662480" y="5334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172" name="Gerade Verbindung mit Pfeil 171"/>
          <p:cNvCxnSpPr/>
          <p:nvPr/>
        </p:nvCxnSpPr>
        <p:spPr bwMode="auto">
          <a:xfrm>
            <a:off x="3962400" y="4800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6" name="Gruppieren 115"/>
          <p:cNvGrpSpPr/>
          <p:nvPr/>
        </p:nvGrpSpPr>
        <p:grpSpPr>
          <a:xfrm rot="5400000">
            <a:off x="5486400" y="4114800"/>
            <a:ext cx="457200" cy="762001"/>
            <a:chOff x="4876800" y="1828800"/>
            <a:chExt cx="457200" cy="685800"/>
          </a:xfrm>
        </p:grpSpPr>
        <p:cxnSp>
          <p:nvCxnSpPr>
            <p:cNvPr id="117" name="Gerade Verbindung 116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Gerade Verbindung 11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5" name="Gerade Verbindung 124"/>
          <p:cNvCxnSpPr/>
          <p:nvPr/>
        </p:nvCxnSpPr>
        <p:spPr bwMode="auto">
          <a:xfrm>
            <a:off x="60960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3340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" name="Textfeld 216"/>
          <p:cNvSpPr txBox="1"/>
          <p:nvPr/>
        </p:nvSpPr>
        <p:spPr>
          <a:xfrm>
            <a:off x="5105400" y="4218801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Cdg2</a:t>
            </a:r>
            <a:endParaRPr lang="de-DE" dirty="0"/>
          </a:p>
        </p:txBody>
      </p:sp>
      <p:sp>
        <p:nvSpPr>
          <p:cNvPr id="219" name="Rechteck 218"/>
          <p:cNvSpPr/>
          <p:nvPr/>
        </p:nvSpPr>
        <p:spPr>
          <a:xfrm>
            <a:off x="6185474" y="3886200"/>
            <a:ext cx="7532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Vout</a:t>
            </a:r>
            <a:r>
              <a:rPr lang="de-DE" dirty="0"/>
              <a:t> = </a:t>
            </a:r>
            <a:r>
              <a:rPr lang="de-DE" dirty="0" smtClean="0"/>
              <a:t>?</a:t>
            </a:r>
            <a:endParaRPr lang="de-DE" dirty="0"/>
          </a:p>
        </p:txBody>
      </p:sp>
      <p:cxnSp>
        <p:nvCxnSpPr>
          <p:cNvPr id="224" name="Gerade Verbindung 223"/>
          <p:cNvCxnSpPr/>
          <p:nvPr/>
        </p:nvCxnSpPr>
        <p:spPr bwMode="auto">
          <a:xfrm>
            <a:off x="3962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" name="Gleichschenkliges Dreieck 224"/>
          <p:cNvSpPr/>
          <p:nvPr/>
        </p:nvSpPr>
        <p:spPr bwMode="auto">
          <a:xfrm rot="5400000">
            <a:off x="29748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6" name="Ellipse 225"/>
          <p:cNvSpPr/>
          <p:nvPr/>
        </p:nvSpPr>
        <p:spPr bwMode="auto">
          <a:xfrm>
            <a:off x="28956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7" name="Gerade Verbindung 226"/>
          <p:cNvCxnSpPr/>
          <p:nvPr/>
        </p:nvCxnSpPr>
        <p:spPr bwMode="auto">
          <a:xfrm>
            <a:off x="3048000" y="3200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8" name="Rechteck 227"/>
          <p:cNvSpPr/>
          <p:nvPr/>
        </p:nvSpPr>
        <p:spPr bwMode="auto">
          <a:xfrm>
            <a:off x="1600200" y="25146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9" name="Gerade Verbindung 228"/>
          <p:cNvCxnSpPr/>
          <p:nvPr/>
        </p:nvCxnSpPr>
        <p:spPr bwMode="auto">
          <a:xfrm>
            <a:off x="19050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>
            <a:endCxn id="228" idx="1"/>
          </p:cNvCxnSpPr>
          <p:nvPr/>
        </p:nvCxnSpPr>
        <p:spPr bwMode="auto">
          <a:xfrm>
            <a:off x="13716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 flipV="1">
            <a:off x="1371600" y="2590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>
            <a:off x="1219200" y="3200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Gerade Verbindung 232"/>
          <p:cNvCxnSpPr>
            <a:stCxn id="226" idx="2"/>
          </p:cNvCxnSpPr>
          <p:nvPr/>
        </p:nvCxnSpPr>
        <p:spPr bwMode="auto">
          <a:xfrm flipH="1">
            <a:off x="25146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234"/>
          <p:cNvCxnSpPr/>
          <p:nvPr/>
        </p:nvCxnSpPr>
        <p:spPr bwMode="auto">
          <a:xfrm flipV="1">
            <a:off x="3657600" y="2590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>
            <a:off x="3048000" y="2587752"/>
            <a:ext cx="3048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7" name="Ellipse 236"/>
          <p:cNvSpPr/>
          <p:nvPr/>
        </p:nvSpPr>
        <p:spPr bwMode="auto">
          <a:xfrm>
            <a:off x="3505200" y="2743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8" name="Gerade Verbindung 237"/>
          <p:cNvCxnSpPr/>
          <p:nvPr/>
        </p:nvCxnSpPr>
        <p:spPr bwMode="auto">
          <a:xfrm>
            <a:off x="36576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238"/>
          <p:cNvCxnSpPr/>
          <p:nvPr/>
        </p:nvCxnSpPr>
        <p:spPr bwMode="auto">
          <a:xfrm>
            <a:off x="36576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>
            <a:off x="3200400" y="3200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>
            <a:off x="3048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>
            <a:off x="39624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3" name="Gerade Verbindung 242"/>
          <p:cNvCxnSpPr/>
          <p:nvPr/>
        </p:nvCxnSpPr>
        <p:spPr bwMode="auto">
          <a:xfrm>
            <a:off x="4114800" y="3200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4" name="Ellipse 243"/>
          <p:cNvSpPr/>
          <p:nvPr/>
        </p:nvSpPr>
        <p:spPr bwMode="auto">
          <a:xfrm>
            <a:off x="1219200" y="2743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1" name="Textfeld 250"/>
          <p:cNvSpPr txBox="1"/>
          <p:nvPr/>
        </p:nvSpPr>
        <p:spPr>
          <a:xfrm>
            <a:off x="1964311" y="22860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cxnSp>
        <p:nvCxnSpPr>
          <p:cNvPr id="252" name="Gerade Verbindung 251"/>
          <p:cNvCxnSpPr/>
          <p:nvPr/>
        </p:nvCxnSpPr>
        <p:spPr bwMode="auto">
          <a:xfrm>
            <a:off x="4114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3" name="Gruppieren 252"/>
          <p:cNvGrpSpPr/>
          <p:nvPr/>
        </p:nvGrpSpPr>
        <p:grpSpPr>
          <a:xfrm rot="16200000">
            <a:off x="3200400" y="1447800"/>
            <a:ext cx="304800" cy="609600"/>
            <a:chOff x="1676400" y="1905000"/>
            <a:chExt cx="304800" cy="609600"/>
          </a:xfrm>
        </p:grpSpPr>
        <p:cxnSp>
          <p:nvCxnSpPr>
            <p:cNvPr id="254" name="Gerade Verbindung 253"/>
            <p:cNvCxnSpPr/>
            <p:nvPr/>
          </p:nvCxnSpPr>
          <p:spPr bwMode="auto">
            <a:xfrm>
              <a:off x="1828800" y="1905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5" name="Gerade Verbindung 254"/>
            <p:cNvCxnSpPr/>
            <p:nvPr/>
          </p:nvCxnSpPr>
          <p:spPr bwMode="auto">
            <a:xfrm>
              <a:off x="1676400" y="213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" name="Gerade Verbindung 255"/>
            <p:cNvCxnSpPr/>
            <p:nvPr/>
          </p:nvCxnSpPr>
          <p:spPr bwMode="auto">
            <a:xfrm>
              <a:off x="1676400" y="2209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7" name="Gerade Verbindung 256"/>
            <p:cNvCxnSpPr/>
            <p:nvPr/>
          </p:nvCxnSpPr>
          <p:spPr bwMode="auto">
            <a:xfrm>
              <a:off x="18288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8" name="Gerade Verbindung 257"/>
          <p:cNvCxnSpPr/>
          <p:nvPr/>
        </p:nvCxnSpPr>
        <p:spPr bwMode="auto">
          <a:xfrm>
            <a:off x="3505200" y="1752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25146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0" name="Gerade Verbindung 259"/>
          <p:cNvCxnSpPr/>
          <p:nvPr/>
        </p:nvCxnSpPr>
        <p:spPr bwMode="auto">
          <a:xfrm>
            <a:off x="2514600" y="175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1" name="Textfeld 260"/>
          <p:cNvSpPr txBox="1"/>
          <p:nvPr/>
        </p:nvSpPr>
        <p:spPr>
          <a:xfrm>
            <a:off x="3412111" y="144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262" name="Textfeld 261"/>
          <p:cNvSpPr txBox="1"/>
          <p:nvPr/>
        </p:nvSpPr>
        <p:spPr>
          <a:xfrm>
            <a:off x="3048000" y="2667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263" name="Textfeld 262"/>
          <p:cNvSpPr txBox="1"/>
          <p:nvPr/>
        </p:nvSpPr>
        <p:spPr>
          <a:xfrm>
            <a:off x="3784543" y="2667000"/>
            <a:ext cx="1567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 = -A Vi</a:t>
            </a:r>
            <a:r>
              <a:rPr lang="de-DE" dirty="0"/>
              <a:t>n</a:t>
            </a:r>
            <a:r>
              <a:rPr lang="de-DE" dirty="0" smtClean="0"/>
              <a:t>/(1+sT)</a:t>
            </a:r>
            <a:endParaRPr lang="de-DE" dirty="0"/>
          </a:p>
        </p:txBody>
      </p:sp>
      <p:sp>
        <p:nvSpPr>
          <p:cNvPr id="264" name="Textfeld 263"/>
          <p:cNvSpPr txBox="1"/>
          <p:nvPr/>
        </p:nvSpPr>
        <p:spPr>
          <a:xfrm>
            <a:off x="3078365" y="25146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265" name="Textfeld 264"/>
          <p:cNvSpPr txBox="1"/>
          <p:nvPr/>
        </p:nvSpPr>
        <p:spPr>
          <a:xfrm>
            <a:off x="3116838" y="29718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5715231" y="1524000"/>
            <a:ext cx="26512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Vout</a:t>
            </a:r>
            <a:r>
              <a:rPr lang="de-DE" dirty="0"/>
              <a:t> =  -A/(1 + s ARC)(1 + </a:t>
            </a:r>
            <a:r>
              <a:rPr lang="de-DE" dirty="0" err="1" smtClean="0"/>
              <a:t>sT</a:t>
            </a:r>
            <a:r>
              <a:rPr lang="de-DE" dirty="0" smtClean="0"/>
              <a:t>/A</a:t>
            </a:r>
            <a:r>
              <a:rPr lang="de-DE" dirty="0"/>
              <a:t>) Vin</a:t>
            </a:r>
          </a:p>
        </p:txBody>
      </p:sp>
      <p:sp>
        <p:nvSpPr>
          <p:cNvPr id="266" name="Textfeld 136"/>
          <p:cNvSpPr txBox="1"/>
          <p:nvPr/>
        </p:nvSpPr>
        <p:spPr>
          <a:xfrm>
            <a:off x="1219200" y="23622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267" name="Textfeld 266"/>
          <p:cNvSpPr txBox="1"/>
          <p:nvPr/>
        </p:nvSpPr>
        <p:spPr>
          <a:xfrm>
            <a:off x="3585299" y="5361801"/>
            <a:ext cx="779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 Vin</a:t>
            </a:r>
            <a:endParaRPr lang="de-DE" dirty="0"/>
          </a:p>
        </p:txBody>
      </p:sp>
      <p:sp>
        <p:nvSpPr>
          <p:cNvPr id="268" name="Textfeld 267"/>
          <p:cNvSpPr txBox="1"/>
          <p:nvPr/>
        </p:nvSpPr>
        <p:spPr>
          <a:xfrm>
            <a:off x="5784384" y="5361801"/>
            <a:ext cx="953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Gm2 Vout1</a:t>
            </a:r>
            <a:endParaRPr lang="de-DE" dirty="0"/>
          </a:p>
        </p:txBody>
      </p:sp>
      <p:sp>
        <p:nvSpPr>
          <p:cNvPr id="269" name="Textfeld 136"/>
          <p:cNvSpPr txBox="1"/>
          <p:nvPr/>
        </p:nvSpPr>
        <p:spPr>
          <a:xfrm>
            <a:off x="4637487" y="4648200"/>
            <a:ext cx="576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Vout1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320029" y="3810000"/>
            <a:ext cx="4026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ym typeface="Wingdings" panose="05000000000000000000" pitchFamily="2" charset="2"/>
              </a:rPr>
              <a:t></a:t>
            </a:r>
            <a:endParaRPr lang="de-DE" sz="1600" dirty="0"/>
          </a:p>
        </p:txBody>
      </p:sp>
      <p:sp>
        <p:nvSpPr>
          <p:cNvPr id="101" name="Textfeld 100"/>
          <p:cNvSpPr txBox="1"/>
          <p:nvPr/>
        </p:nvSpPr>
        <p:spPr>
          <a:xfrm>
            <a:off x="609600" y="1752600"/>
            <a:ext cx="993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Vorlesung 3</a:t>
            </a:r>
          </a:p>
          <a:p>
            <a:r>
              <a:rPr lang="de-DE" dirty="0" smtClean="0"/>
              <a:t>(Integrator)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1074414" y="4876800"/>
            <a:ext cx="1078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Vorlesung 10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 flipV="1">
            <a:off x="4572000" y="1828800"/>
            <a:ext cx="9144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2867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3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Einstufiger </a:t>
            </a:r>
            <a:r>
              <a:rPr lang="de-DE" dirty="0"/>
              <a:t>Verstärker</a:t>
            </a:r>
          </a:p>
        </p:txBody>
      </p:sp>
      <p:cxnSp>
        <p:nvCxnSpPr>
          <p:cNvPr id="61" name="Gerade Verbindung 60"/>
          <p:cNvCxnSpPr/>
          <p:nvPr/>
        </p:nvCxnSpPr>
        <p:spPr bwMode="auto">
          <a:xfrm>
            <a:off x="3697692" y="3442901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Ellipse 61"/>
          <p:cNvSpPr/>
          <p:nvPr/>
        </p:nvSpPr>
        <p:spPr bwMode="auto">
          <a:xfrm>
            <a:off x="4419600" y="3581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Ellipse 62"/>
          <p:cNvSpPr/>
          <p:nvPr/>
        </p:nvSpPr>
        <p:spPr bwMode="auto">
          <a:xfrm>
            <a:off x="4419600" y="3733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4" name="Gerade Verbindung 63"/>
          <p:cNvCxnSpPr>
            <a:stCxn id="63" idx="4"/>
          </p:cNvCxnSpPr>
          <p:nvPr/>
        </p:nvCxnSpPr>
        <p:spPr bwMode="auto">
          <a:xfrm>
            <a:off x="45720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4572000" y="3429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4572000" y="3429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Line 32"/>
          <p:cNvSpPr>
            <a:spLocks noChangeShapeType="1"/>
          </p:cNvSpPr>
          <p:nvPr/>
        </p:nvSpPr>
        <p:spPr bwMode="auto">
          <a:xfrm>
            <a:off x="2819400" y="41910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grpSp>
        <p:nvGrpSpPr>
          <p:cNvPr id="68" name="Gruppieren 67"/>
          <p:cNvGrpSpPr/>
          <p:nvPr/>
        </p:nvGrpSpPr>
        <p:grpSpPr>
          <a:xfrm>
            <a:off x="5257800" y="3429000"/>
            <a:ext cx="152400" cy="762000"/>
            <a:chOff x="6705600" y="4648200"/>
            <a:chExt cx="152400" cy="762000"/>
          </a:xfrm>
        </p:grpSpPr>
        <p:cxnSp>
          <p:nvCxnSpPr>
            <p:cNvPr id="91" name="Gerade Verbindung 90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9" name="Textfeld 119"/>
          <p:cNvSpPr txBox="1"/>
          <p:nvPr/>
        </p:nvSpPr>
        <p:spPr>
          <a:xfrm>
            <a:off x="5329058" y="3914001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R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4953000" y="3429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2" name="Gruppieren 71"/>
          <p:cNvGrpSpPr/>
          <p:nvPr/>
        </p:nvGrpSpPr>
        <p:grpSpPr>
          <a:xfrm>
            <a:off x="5526492" y="3429000"/>
            <a:ext cx="457200" cy="762001"/>
            <a:chOff x="4876800" y="1828800"/>
            <a:chExt cx="457200" cy="6858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3" name="Textfeld 135"/>
          <p:cNvSpPr txBox="1"/>
          <p:nvPr/>
        </p:nvSpPr>
        <p:spPr>
          <a:xfrm>
            <a:off x="5764618" y="39140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74" name="Textfeld 136"/>
          <p:cNvSpPr txBox="1"/>
          <p:nvPr/>
        </p:nvSpPr>
        <p:spPr>
          <a:xfrm>
            <a:off x="3621492" y="3214301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5" name="Textfeld 137"/>
          <p:cNvSpPr txBox="1"/>
          <p:nvPr/>
        </p:nvSpPr>
        <p:spPr>
          <a:xfrm>
            <a:off x="4403628" y="3048000"/>
            <a:ext cx="800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+/-</a:t>
            </a:r>
            <a:r>
              <a:rPr lang="de-DE" dirty="0" err="1" smtClean="0"/>
              <a:t>gmVin</a:t>
            </a:r>
            <a:endParaRPr lang="de-DE" dirty="0"/>
          </a:p>
        </p:txBody>
      </p:sp>
      <p:sp>
        <p:nvSpPr>
          <p:cNvPr id="76" name="Ellipse 75"/>
          <p:cNvSpPr/>
          <p:nvPr/>
        </p:nvSpPr>
        <p:spPr bwMode="auto">
          <a:xfrm>
            <a:off x="3545292" y="3733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76"/>
          <p:cNvCxnSpPr>
            <a:endCxn id="76" idx="0"/>
          </p:cNvCxnSpPr>
          <p:nvPr/>
        </p:nvCxnSpPr>
        <p:spPr bwMode="auto">
          <a:xfrm>
            <a:off x="3697692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3697692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3545292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5867541"/>
              </p:ext>
            </p:extLst>
          </p:nvPr>
        </p:nvGraphicFramePr>
        <p:xfrm>
          <a:off x="6208712" y="4724400"/>
          <a:ext cx="118268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11" name="Formel" r:id="rId3" imgW="774360" imgH="393480" progId="Equation.3">
                  <p:embed/>
                </p:oleObj>
              </mc:Choice>
              <mc:Fallback>
                <p:oleObj name="Formel" r:id="rId3" imgW="774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8712" y="4724400"/>
                        <a:ext cx="1182688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bgerundetes Rechteck 8"/>
          <p:cNvSpPr/>
          <p:nvPr/>
        </p:nvSpPr>
        <p:spPr bwMode="auto">
          <a:xfrm>
            <a:off x="5145492" y="3200400"/>
            <a:ext cx="914400" cy="1219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H="1" flipV="1">
            <a:off x="5903912" y="4419600"/>
            <a:ext cx="2286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517650"/>
          </a:xfrm>
        </p:spPr>
        <p:txBody>
          <a:bodyPr/>
          <a:lstStyle/>
          <a:p>
            <a:r>
              <a:rPr lang="de-DE" sz="1600" dirty="0" smtClean="0"/>
              <a:t>Einstufige Verstärker</a:t>
            </a:r>
          </a:p>
          <a:p>
            <a:r>
              <a:rPr lang="de-DE" sz="1600" dirty="0"/>
              <a:t>U-I </a:t>
            </a:r>
            <a:r>
              <a:rPr lang="de-DE" sz="1600" dirty="0" smtClean="0"/>
              <a:t>Konverter, </a:t>
            </a:r>
            <a:r>
              <a:rPr lang="de-DE" sz="1600" dirty="0" err="1" smtClean="0"/>
              <a:t>Zout</a:t>
            </a:r>
            <a:endParaRPr lang="de-DE" sz="1600" dirty="0" smtClean="0"/>
          </a:p>
          <a:p>
            <a:r>
              <a:rPr lang="de-DE" sz="1600" dirty="0" smtClean="0"/>
              <a:t>Nachteil </a:t>
            </a:r>
            <a:r>
              <a:rPr lang="de-DE" sz="1600" dirty="0" err="1" smtClean="0"/>
              <a:t>Rout</a:t>
            </a:r>
            <a:r>
              <a:rPr lang="de-DE" sz="1600" dirty="0" smtClean="0"/>
              <a:t> groß </a:t>
            </a:r>
          </a:p>
          <a:p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4764492" y="3352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3926292" y="3429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3945528" y="38862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8" name="Gerade Verbindung mit Pfeil 17"/>
          <p:cNvCxnSpPr>
            <a:endCxn id="62" idx="0"/>
          </p:cNvCxnSpPr>
          <p:nvPr/>
        </p:nvCxnSpPr>
        <p:spPr bwMode="auto">
          <a:xfrm>
            <a:off x="4572000" y="3429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>
            <a:cxnSpLocks noChangeShapeType="1"/>
          </p:cNvCxnSpPr>
          <p:nvPr/>
        </p:nvCxnSpPr>
        <p:spPr bwMode="auto">
          <a:xfrm flipH="1">
            <a:off x="968374" y="5316539"/>
            <a:ext cx="936625" cy="0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>
            <a:cxnSpLocks noChangeShapeType="1"/>
          </p:cNvCxnSpPr>
          <p:nvPr/>
        </p:nvCxnSpPr>
        <p:spPr bwMode="auto">
          <a:xfrm flipH="1">
            <a:off x="968374" y="5892801"/>
            <a:ext cx="936625" cy="0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>
            <a:cxnSpLocks noChangeShapeType="1"/>
          </p:cNvCxnSpPr>
          <p:nvPr/>
        </p:nvCxnSpPr>
        <p:spPr bwMode="auto">
          <a:xfrm flipH="1">
            <a:off x="2913062" y="5603876"/>
            <a:ext cx="935037" cy="0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Gleichschenkliges Dreieck 50"/>
          <p:cNvSpPr>
            <a:spLocks noChangeArrowheads="1"/>
          </p:cNvSpPr>
          <p:nvPr/>
        </p:nvSpPr>
        <p:spPr bwMode="auto">
          <a:xfrm rot="5400000">
            <a:off x="1833562" y="5100638"/>
            <a:ext cx="1150938" cy="1008063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" name="Ellipse 51"/>
          <p:cNvSpPr>
            <a:spLocks noChangeArrowheads="1"/>
          </p:cNvSpPr>
          <p:nvPr/>
        </p:nvSpPr>
        <p:spPr bwMode="auto">
          <a:xfrm>
            <a:off x="1760537" y="5819776"/>
            <a:ext cx="144462" cy="144463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 altLang="de-DE"/>
          </a:p>
        </p:txBody>
      </p:sp>
      <p:grpSp>
        <p:nvGrpSpPr>
          <p:cNvPr id="53" name="Group 86"/>
          <p:cNvGrpSpPr>
            <a:grpSpLocks/>
          </p:cNvGrpSpPr>
          <p:nvPr/>
        </p:nvGrpSpPr>
        <p:grpSpPr bwMode="auto">
          <a:xfrm flipH="1">
            <a:off x="4038600" y="5181600"/>
            <a:ext cx="1512888" cy="863600"/>
            <a:chOff x="793" y="2931"/>
            <a:chExt cx="953" cy="544"/>
          </a:xfrm>
        </p:grpSpPr>
        <p:sp>
          <p:nvSpPr>
            <p:cNvPr id="54" name="AutoShape 87"/>
            <p:cNvSpPr>
              <a:spLocks noChangeArrowheads="1"/>
            </p:cNvSpPr>
            <p:nvPr/>
          </p:nvSpPr>
          <p:spPr bwMode="auto">
            <a:xfrm rot="16200000" flipH="1">
              <a:off x="998" y="2953"/>
              <a:ext cx="544" cy="499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5" name="Line 88"/>
            <p:cNvSpPr>
              <a:spLocks noChangeShapeType="1"/>
            </p:cNvSpPr>
            <p:nvPr/>
          </p:nvSpPr>
          <p:spPr bwMode="auto">
            <a:xfrm flipH="1">
              <a:off x="793" y="3203"/>
              <a:ext cx="22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6" name="Line 89"/>
            <p:cNvSpPr>
              <a:spLocks noChangeShapeType="1"/>
            </p:cNvSpPr>
            <p:nvPr/>
          </p:nvSpPr>
          <p:spPr bwMode="auto">
            <a:xfrm flipH="1">
              <a:off x="1519" y="3203"/>
              <a:ext cx="22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7" name="Oval 90"/>
            <p:cNvSpPr>
              <a:spLocks noChangeArrowheads="1"/>
            </p:cNvSpPr>
            <p:nvPr/>
          </p:nvSpPr>
          <p:spPr bwMode="auto">
            <a:xfrm flipH="1">
              <a:off x="1519" y="3157"/>
              <a:ext cx="91" cy="90"/>
            </a:xfrm>
            <a:prstGeom prst="ellipse">
              <a:avLst/>
            </a:prstGeom>
            <a:solidFill>
              <a:schemeClr val="bg1"/>
            </a:solidFill>
            <a:ln w="22225" algn="ctr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cxnSp>
        <p:nvCxnSpPr>
          <p:cNvPr id="4" name="Gerade Verbindung mit Pfeil 3"/>
          <p:cNvCxnSpPr/>
          <p:nvPr/>
        </p:nvCxnSpPr>
        <p:spPr bwMode="auto">
          <a:xfrm flipH="1">
            <a:off x="5410200" y="3657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6477000" y="3352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groß</a:t>
            </a:r>
            <a:endParaRPr lang="de-DE" dirty="0"/>
          </a:p>
        </p:txBody>
      </p:sp>
      <p:sp>
        <p:nvSpPr>
          <p:cNvPr id="60" name="Textfeld 136"/>
          <p:cNvSpPr txBox="1"/>
          <p:nvPr/>
        </p:nvSpPr>
        <p:spPr>
          <a:xfrm>
            <a:off x="5365766" y="3200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457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30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CS-Ausgangsstufe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600" dirty="0" smtClean="0"/>
              <a:t>Zweistufiger Verstärker</a:t>
            </a:r>
          </a:p>
          <a:p>
            <a:endParaRPr lang="de-DE" dirty="0"/>
          </a:p>
        </p:txBody>
      </p:sp>
      <p:sp>
        <p:nvSpPr>
          <p:cNvPr id="88" name="Ellipse 87"/>
          <p:cNvSpPr/>
          <p:nvPr/>
        </p:nvSpPr>
        <p:spPr bwMode="auto">
          <a:xfrm>
            <a:off x="1752600" y="2209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Ellipse 93"/>
          <p:cNvSpPr/>
          <p:nvPr/>
        </p:nvSpPr>
        <p:spPr bwMode="auto">
          <a:xfrm>
            <a:off x="1752600" y="2362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5" name="Gerade Verbindung 94"/>
          <p:cNvCxnSpPr>
            <a:stCxn id="94" idx="4"/>
          </p:cNvCxnSpPr>
          <p:nvPr/>
        </p:nvCxnSpPr>
        <p:spPr bwMode="auto">
          <a:xfrm>
            <a:off x="1905000" y="2667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1905000" y="2057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7" name="Gruppieren 96"/>
          <p:cNvGrpSpPr/>
          <p:nvPr/>
        </p:nvGrpSpPr>
        <p:grpSpPr>
          <a:xfrm>
            <a:off x="2590800" y="2057400"/>
            <a:ext cx="152400" cy="762000"/>
            <a:chOff x="6705600" y="4648200"/>
            <a:chExt cx="152400" cy="7620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9" name="Rechteck 9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3" name="Gerade Verbindung 102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5" name="Gerade Verbindung mit Pfeil 104"/>
          <p:cNvCxnSpPr/>
          <p:nvPr/>
        </p:nvCxnSpPr>
        <p:spPr bwMode="auto">
          <a:xfrm rot="10800000">
            <a:off x="1905000" y="2057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Line 55"/>
          <p:cNvSpPr>
            <a:spLocks noChangeShapeType="1"/>
          </p:cNvSpPr>
          <p:nvPr/>
        </p:nvSpPr>
        <p:spPr bwMode="auto">
          <a:xfrm>
            <a:off x="1676401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" name="Textfeld 106"/>
          <p:cNvSpPr txBox="1"/>
          <p:nvPr/>
        </p:nvSpPr>
        <p:spPr>
          <a:xfrm>
            <a:off x="990600" y="205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1009836" y="25424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109" name="Textfeld 136"/>
          <p:cNvSpPr txBox="1"/>
          <p:nvPr/>
        </p:nvSpPr>
        <p:spPr>
          <a:xfrm>
            <a:off x="968476" y="1828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110" name="Gerade Verbindung 109"/>
          <p:cNvCxnSpPr/>
          <p:nvPr/>
        </p:nvCxnSpPr>
        <p:spPr bwMode="auto">
          <a:xfrm flipH="1">
            <a:off x="7620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762000" y="2819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Line 55"/>
          <p:cNvSpPr>
            <a:spLocks noChangeShapeType="1"/>
          </p:cNvSpPr>
          <p:nvPr/>
        </p:nvSpPr>
        <p:spPr bwMode="auto">
          <a:xfrm>
            <a:off x="2438400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13" name="Gerade Verbindung 112"/>
          <p:cNvCxnSpPr/>
          <p:nvPr/>
        </p:nvCxnSpPr>
        <p:spPr bwMode="auto">
          <a:xfrm>
            <a:off x="1905000" y="20574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Ellipse 113"/>
          <p:cNvSpPr/>
          <p:nvPr/>
        </p:nvSpPr>
        <p:spPr bwMode="auto">
          <a:xfrm>
            <a:off x="4038600" y="2209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Ellipse 114"/>
          <p:cNvSpPr/>
          <p:nvPr/>
        </p:nvSpPr>
        <p:spPr bwMode="auto">
          <a:xfrm>
            <a:off x="4038600" y="2362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2" name="Gerade Verbindung 121"/>
          <p:cNvCxnSpPr>
            <a:stCxn id="115" idx="4"/>
          </p:cNvCxnSpPr>
          <p:nvPr/>
        </p:nvCxnSpPr>
        <p:spPr bwMode="auto">
          <a:xfrm>
            <a:off x="4191000" y="2667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4191000" y="2057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4" name="Gruppieren 123"/>
          <p:cNvGrpSpPr/>
          <p:nvPr/>
        </p:nvGrpSpPr>
        <p:grpSpPr>
          <a:xfrm>
            <a:off x="4876800" y="2057400"/>
            <a:ext cx="152400" cy="762000"/>
            <a:chOff x="6705600" y="4648200"/>
            <a:chExt cx="152400" cy="762000"/>
          </a:xfrm>
        </p:grpSpPr>
        <p:cxnSp>
          <p:nvCxnSpPr>
            <p:cNvPr id="128" name="Gerade Verbindung 12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9" name="Rechteck 12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0" name="Gerade Verbindung 12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2" name="Gerade Verbindung mit Pfeil 131"/>
          <p:cNvCxnSpPr>
            <a:endCxn id="114" idx="0"/>
          </p:cNvCxnSpPr>
          <p:nvPr/>
        </p:nvCxnSpPr>
        <p:spPr bwMode="auto">
          <a:xfrm>
            <a:off x="4191000" y="2057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" name="Line 55"/>
          <p:cNvSpPr>
            <a:spLocks noChangeShapeType="1"/>
          </p:cNvSpPr>
          <p:nvPr/>
        </p:nvSpPr>
        <p:spPr bwMode="auto">
          <a:xfrm>
            <a:off x="3962401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4" name="Textfeld 133"/>
          <p:cNvSpPr txBox="1"/>
          <p:nvPr/>
        </p:nvSpPr>
        <p:spPr>
          <a:xfrm>
            <a:off x="3276600" y="205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35" name="Textfeld 134"/>
          <p:cNvSpPr txBox="1"/>
          <p:nvPr/>
        </p:nvSpPr>
        <p:spPr>
          <a:xfrm>
            <a:off x="3295836" y="25424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 flipH="1">
            <a:off x="30480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3048000" y="2819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Line 55"/>
          <p:cNvSpPr>
            <a:spLocks noChangeShapeType="1"/>
          </p:cNvSpPr>
          <p:nvPr/>
        </p:nvSpPr>
        <p:spPr bwMode="auto">
          <a:xfrm>
            <a:off x="4724400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39" name="Gerade Verbindung 138"/>
          <p:cNvCxnSpPr/>
          <p:nvPr/>
        </p:nvCxnSpPr>
        <p:spPr bwMode="auto">
          <a:xfrm>
            <a:off x="4191000" y="20574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feld 150"/>
          <p:cNvSpPr txBox="1"/>
          <p:nvPr/>
        </p:nvSpPr>
        <p:spPr>
          <a:xfrm>
            <a:off x="2606968" y="25424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Rout1</a:t>
            </a:r>
            <a:endParaRPr lang="de-DE" dirty="0"/>
          </a:p>
        </p:txBody>
      </p:sp>
      <p:sp>
        <p:nvSpPr>
          <p:cNvPr id="153" name="Textfeld 152"/>
          <p:cNvSpPr txBox="1"/>
          <p:nvPr/>
        </p:nvSpPr>
        <p:spPr>
          <a:xfrm>
            <a:off x="4969168" y="25424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Rout2</a:t>
            </a:r>
            <a:endParaRPr lang="de-DE" dirty="0"/>
          </a:p>
        </p:txBody>
      </p:sp>
      <p:grpSp>
        <p:nvGrpSpPr>
          <p:cNvPr id="158" name="Gruppieren 157"/>
          <p:cNvGrpSpPr/>
          <p:nvPr/>
        </p:nvGrpSpPr>
        <p:grpSpPr>
          <a:xfrm>
            <a:off x="5562600" y="2057400"/>
            <a:ext cx="457200" cy="762001"/>
            <a:chOff x="4876800" y="1828800"/>
            <a:chExt cx="457200" cy="685800"/>
          </a:xfrm>
        </p:grpSpPr>
        <p:cxnSp>
          <p:nvCxnSpPr>
            <p:cNvPr id="159" name="Gerade Verbindung 158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Gerade Verbindung 159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" name="Gerade Verbindung 160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Gerade Verbindung 16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3" name="Gerade Verbindung 162"/>
          <p:cNvCxnSpPr/>
          <p:nvPr/>
        </p:nvCxnSpPr>
        <p:spPr bwMode="auto">
          <a:xfrm flipH="1">
            <a:off x="5638800" y="2819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Textfeld 163"/>
          <p:cNvSpPr txBox="1"/>
          <p:nvPr/>
        </p:nvSpPr>
        <p:spPr>
          <a:xfrm>
            <a:off x="5833680" y="25146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172" name="Gerade Verbindung mit Pfeil 171"/>
          <p:cNvCxnSpPr/>
          <p:nvPr/>
        </p:nvCxnSpPr>
        <p:spPr bwMode="auto">
          <a:xfrm>
            <a:off x="2133600" y="1981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6" name="Gruppieren 115"/>
          <p:cNvGrpSpPr/>
          <p:nvPr/>
        </p:nvGrpSpPr>
        <p:grpSpPr>
          <a:xfrm rot="5400000">
            <a:off x="3657600" y="1295400"/>
            <a:ext cx="457200" cy="762001"/>
            <a:chOff x="4876800" y="1828800"/>
            <a:chExt cx="457200" cy="685800"/>
          </a:xfrm>
        </p:grpSpPr>
        <p:cxnSp>
          <p:nvCxnSpPr>
            <p:cNvPr id="117" name="Gerade Verbindung 116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Gerade Verbindung 11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5" name="Gerade Verbindung 124"/>
          <p:cNvCxnSpPr/>
          <p:nvPr/>
        </p:nvCxnSpPr>
        <p:spPr bwMode="auto">
          <a:xfrm>
            <a:off x="4267200" y="167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3505200" y="167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" name="Textfeld 216"/>
          <p:cNvSpPr txBox="1"/>
          <p:nvPr/>
        </p:nvSpPr>
        <p:spPr>
          <a:xfrm>
            <a:off x="3276600" y="1399401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Cdg2</a:t>
            </a:r>
            <a:endParaRPr lang="de-DE" dirty="0"/>
          </a:p>
        </p:txBody>
      </p:sp>
      <p:sp>
        <p:nvSpPr>
          <p:cNvPr id="100" name="Rechteck 99"/>
          <p:cNvSpPr/>
          <p:nvPr/>
        </p:nvSpPr>
        <p:spPr bwMode="auto">
          <a:xfrm>
            <a:off x="1752600" y="34290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1" name="Gerade Verbindung 100"/>
          <p:cNvCxnSpPr>
            <a:endCxn id="100" idx="1"/>
          </p:cNvCxnSpPr>
          <p:nvPr/>
        </p:nvCxnSpPr>
        <p:spPr bwMode="auto">
          <a:xfrm>
            <a:off x="1524000" y="3505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V="1">
            <a:off x="15240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1371600" y="4114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Ellipse 126"/>
          <p:cNvSpPr/>
          <p:nvPr/>
        </p:nvSpPr>
        <p:spPr bwMode="auto">
          <a:xfrm>
            <a:off x="1371600" y="3657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2057400" y="3505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Textfeld 139"/>
          <p:cNvSpPr txBox="1"/>
          <p:nvPr/>
        </p:nvSpPr>
        <p:spPr>
          <a:xfrm>
            <a:off x="1600200" y="3810000"/>
            <a:ext cx="9701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 Rout1</a:t>
            </a:r>
            <a:endParaRPr lang="de-DE" dirty="0"/>
          </a:p>
        </p:txBody>
      </p:sp>
      <p:sp>
        <p:nvSpPr>
          <p:cNvPr id="141" name="Textfeld 140"/>
          <p:cNvSpPr txBox="1"/>
          <p:nvPr/>
        </p:nvSpPr>
        <p:spPr>
          <a:xfrm>
            <a:off x="2057400" y="32766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Rout1</a:t>
            </a:r>
            <a:endParaRPr lang="de-DE" dirty="0"/>
          </a:p>
        </p:txBody>
      </p:sp>
      <p:sp>
        <p:nvSpPr>
          <p:cNvPr id="142" name="Rechteck 141"/>
          <p:cNvSpPr/>
          <p:nvPr/>
        </p:nvSpPr>
        <p:spPr bwMode="auto">
          <a:xfrm>
            <a:off x="5105400" y="34290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" name="Gerade Verbindung 142"/>
          <p:cNvCxnSpPr>
            <a:endCxn id="142" idx="1"/>
          </p:cNvCxnSpPr>
          <p:nvPr/>
        </p:nvCxnSpPr>
        <p:spPr bwMode="auto">
          <a:xfrm>
            <a:off x="4876800" y="3505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 flipV="1">
            <a:off x="48768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4724400" y="4114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6" name="Ellipse 145"/>
          <p:cNvSpPr/>
          <p:nvPr/>
        </p:nvSpPr>
        <p:spPr bwMode="auto">
          <a:xfrm>
            <a:off x="4724400" y="3657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7" name="Gerade Verbindung 146"/>
          <p:cNvCxnSpPr/>
          <p:nvPr/>
        </p:nvCxnSpPr>
        <p:spPr bwMode="auto">
          <a:xfrm>
            <a:off x="5410200" y="3505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Textfeld 147"/>
          <p:cNvSpPr txBox="1"/>
          <p:nvPr/>
        </p:nvSpPr>
        <p:spPr>
          <a:xfrm>
            <a:off x="4936881" y="3810000"/>
            <a:ext cx="2497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 Gm2 Rout2 / (1 + s Rout2 </a:t>
            </a:r>
            <a:r>
              <a:rPr lang="de-DE" dirty="0" err="1" smtClean="0"/>
              <a:t>Cout</a:t>
            </a:r>
            <a:r>
              <a:rPr lang="de-DE" dirty="0" smtClean="0"/>
              <a:t>) </a:t>
            </a:r>
            <a:endParaRPr lang="de-DE" dirty="0"/>
          </a:p>
        </p:txBody>
      </p:sp>
      <p:sp>
        <p:nvSpPr>
          <p:cNvPr id="149" name="Textfeld 148"/>
          <p:cNvSpPr txBox="1"/>
          <p:nvPr/>
        </p:nvSpPr>
        <p:spPr>
          <a:xfrm>
            <a:off x="5410200" y="32766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Rout2</a:t>
            </a:r>
            <a:endParaRPr lang="de-DE" dirty="0"/>
          </a:p>
        </p:txBody>
      </p:sp>
      <p:cxnSp>
        <p:nvCxnSpPr>
          <p:cNvPr id="154" name="Gerade Verbindung 153"/>
          <p:cNvCxnSpPr/>
          <p:nvPr/>
        </p:nvCxnSpPr>
        <p:spPr bwMode="auto">
          <a:xfrm>
            <a:off x="71628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" name="Gleichschenkliges Dreieck 154"/>
          <p:cNvSpPr/>
          <p:nvPr/>
        </p:nvSpPr>
        <p:spPr bwMode="auto">
          <a:xfrm rot="5400000">
            <a:off x="6175248" y="54071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6" name="Ellipse 155"/>
          <p:cNvSpPr/>
          <p:nvPr/>
        </p:nvSpPr>
        <p:spPr bwMode="auto">
          <a:xfrm>
            <a:off x="6096000" y="5791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7" name="Gerade Verbindung 156"/>
          <p:cNvCxnSpPr/>
          <p:nvPr/>
        </p:nvCxnSpPr>
        <p:spPr bwMode="auto">
          <a:xfrm>
            <a:off x="6248400" y="6477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Rechteck 164"/>
          <p:cNvSpPr/>
          <p:nvPr/>
        </p:nvSpPr>
        <p:spPr bwMode="auto">
          <a:xfrm>
            <a:off x="4800600" y="57912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6" name="Gerade Verbindung 165"/>
          <p:cNvCxnSpPr/>
          <p:nvPr/>
        </p:nvCxnSpPr>
        <p:spPr bwMode="auto">
          <a:xfrm>
            <a:off x="5105400" y="5867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166"/>
          <p:cNvCxnSpPr>
            <a:endCxn id="165" idx="1"/>
          </p:cNvCxnSpPr>
          <p:nvPr/>
        </p:nvCxnSpPr>
        <p:spPr bwMode="auto">
          <a:xfrm>
            <a:off x="4572000" y="586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 flipV="1">
            <a:off x="4572000" y="58674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168"/>
          <p:cNvCxnSpPr/>
          <p:nvPr/>
        </p:nvCxnSpPr>
        <p:spPr bwMode="auto">
          <a:xfrm>
            <a:off x="4419600" y="6477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>
            <a:stCxn id="156" idx="2"/>
          </p:cNvCxnSpPr>
          <p:nvPr/>
        </p:nvCxnSpPr>
        <p:spPr bwMode="auto">
          <a:xfrm flipH="1">
            <a:off x="57150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 flipV="1">
            <a:off x="6858000" y="58674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6248400" y="5864352"/>
            <a:ext cx="3048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" name="Ellipse 173"/>
          <p:cNvSpPr/>
          <p:nvPr/>
        </p:nvSpPr>
        <p:spPr bwMode="auto">
          <a:xfrm>
            <a:off x="6705600" y="6019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5" name="Gerade Verbindung 174"/>
          <p:cNvCxnSpPr/>
          <p:nvPr/>
        </p:nvCxnSpPr>
        <p:spPr bwMode="auto">
          <a:xfrm>
            <a:off x="6858000" y="586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858000" y="647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>
            <a:off x="6400800" y="6477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>
            <a:off x="6248400" y="6629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7162800" y="6629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7315200" y="6477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Ellipse 180"/>
          <p:cNvSpPr/>
          <p:nvPr/>
        </p:nvSpPr>
        <p:spPr bwMode="auto">
          <a:xfrm>
            <a:off x="4419600" y="6019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Textfeld 181"/>
          <p:cNvSpPr txBox="1"/>
          <p:nvPr/>
        </p:nvSpPr>
        <p:spPr>
          <a:xfrm>
            <a:off x="5164711" y="55626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cxnSp>
        <p:nvCxnSpPr>
          <p:cNvPr id="183" name="Gerade Verbindung 182"/>
          <p:cNvCxnSpPr/>
          <p:nvPr/>
        </p:nvCxnSpPr>
        <p:spPr bwMode="auto">
          <a:xfrm>
            <a:off x="7315200" y="50292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4" name="Gruppieren 183"/>
          <p:cNvGrpSpPr/>
          <p:nvPr/>
        </p:nvGrpSpPr>
        <p:grpSpPr>
          <a:xfrm rot="16200000">
            <a:off x="6400800" y="4724400"/>
            <a:ext cx="304800" cy="609600"/>
            <a:chOff x="1676400" y="1905000"/>
            <a:chExt cx="304800" cy="609600"/>
          </a:xfrm>
        </p:grpSpPr>
        <p:cxnSp>
          <p:nvCxnSpPr>
            <p:cNvPr id="185" name="Gerade Verbindung 184"/>
            <p:cNvCxnSpPr/>
            <p:nvPr/>
          </p:nvCxnSpPr>
          <p:spPr bwMode="auto">
            <a:xfrm>
              <a:off x="1828800" y="1905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6" name="Gerade Verbindung 185"/>
            <p:cNvCxnSpPr/>
            <p:nvPr/>
          </p:nvCxnSpPr>
          <p:spPr bwMode="auto">
            <a:xfrm>
              <a:off x="1676400" y="213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7" name="Gerade Verbindung 186"/>
            <p:cNvCxnSpPr/>
            <p:nvPr/>
          </p:nvCxnSpPr>
          <p:spPr bwMode="auto">
            <a:xfrm>
              <a:off x="1676400" y="2209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8" name="Gerade Verbindung 187"/>
            <p:cNvCxnSpPr/>
            <p:nvPr/>
          </p:nvCxnSpPr>
          <p:spPr bwMode="auto">
            <a:xfrm>
              <a:off x="18288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89" name="Gerade Verbindung 188"/>
          <p:cNvCxnSpPr/>
          <p:nvPr/>
        </p:nvCxnSpPr>
        <p:spPr bwMode="auto">
          <a:xfrm>
            <a:off x="6705600" y="5029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5715000" y="50292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5715000" y="5029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2" name="Textfeld 191"/>
          <p:cNvSpPr txBox="1"/>
          <p:nvPr/>
        </p:nvSpPr>
        <p:spPr>
          <a:xfrm>
            <a:off x="6612511" y="4724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193" name="Textfeld 192"/>
          <p:cNvSpPr txBox="1"/>
          <p:nvPr/>
        </p:nvSpPr>
        <p:spPr>
          <a:xfrm>
            <a:off x="6248400" y="59436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94" name="Textfeld 193"/>
          <p:cNvSpPr txBox="1"/>
          <p:nvPr/>
        </p:nvSpPr>
        <p:spPr>
          <a:xfrm>
            <a:off x="6984944" y="5943600"/>
            <a:ext cx="1567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 = -A Vin/(1+sT)</a:t>
            </a:r>
            <a:endParaRPr lang="de-DE" dirty="0"/>
          </a:p>
        </p:txBody>
      </p:sp>
      <p:sp>
        <p:nvSpPr>
          <p:cNvPr id="195" name="Textfeld 194"/>
          <p:cNvSpPr txBox="1"/>
          <p:nvPr/>
        </p:nvSpPr>
        <p:spPr>
          <a:xfrm>
            <a:off x="6278765" y="5791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96" name="Textfeld 195"/>
          <p:cNvSpPr txBox="1"/>
          <p:nvPr/>
        </p:nvSpPr>
        <p:spPr>
          <a:xfrm>
            <a:off x="6317238" y="62484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199" name="Textfeld 136"/>
          <p:cNvSpPr txBox="1"/>
          <p:nvPr/>
        </p:nvSpPr>
        <p:spPr>
          <a:xfrm>
            <a:off x="4419600" y="5638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203" name="Textfeld 202"/>
          <p:cNvSpPr txBox="1"/>
          <p:nvPr/>
        </p:nvSpPr>
        <p:spPr>
          <a:xfrm>
            <a:off x="1045332" y="4953000"/>
            <a:ext cx="914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 = Rout1</a:t>
            </a:r>
            <a:endParaRPr lang="de-DE" dirty="0"/>
          </a:p>
        </p:txBody>
      </p:sp>
      <p:sp>
        <p:nvSpPr>
          <p:cNvPr id="204" name="Textfeld 203"/>
          <p:cNvSpPr txBox="1"/>
          <p:nvPr/>
        </p:nvSpPr>
        <p:spPr>
          <a:xfrm>
            <a:off x="1032541" y="5257800"/>
            <a:ext cx="1329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gm1 Rout1</a:t>
            </a:r>
            <a:endParaRPr lang="de-DE" dirty="0"/>
          </a:p>
        </p:txBody>
      </p:sp>
      <p:sp>
        <p:nvSpPr>
          <p:cNvPr id="205" name="Textfeld 204"/>
          <p:cNvSpPr txBox="1"/>
          <p:nvPr/>
        </p:nvSpPr>
        <p:spPr>
          <a:xfrm>
            <a:off x="1054720" y="5562600"/>
            <a:ext cx="837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 = Cdg2</a:t>
            </a:r>
            <a:endParaRPr lang="de-DE" dirty="0"/>
          </a:p>
        </p:txBody>
      </p:sp>
      <p:sp>
        <p:nvSpPr>
          <p:cNvPr id="206" name="Textfeld 205"/>
          <p:cNvSpPr txBox="1"/>
          <p:nvPr/>
        </p:nvSpPr>
        <p:spPr>
          <a:xfrm>
            <a:off x="2438400" y="4953000"/>
            <a:ext cx="1205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 = gm2 Rout2</a:t>
            </a:r>
            <a:endParaRPr lang="de-DE" dirty="0"/>
          </a:p>
        </p:txBody>
      </p:sp>
      <p:sp>
        <p:nvSpPr>
          <p:cNvPr id="207" name="Textfeld 206"/>
          <p:cNvSpPr txBox="1"/>
          <p:nvPr/>
        </p:nvSpPr>
        <p:spPr>
          <a:xfrm>
            <a:off x="2426732" y="5257800"/>
            <a:ext cx="12286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 = Rout2 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208" name="Textfeld 207"/>
          <p:cNvSpPr txBox="1"/>
          <p:nvPr/>
        </p:nvSpPr>
        <p:spPr>
          <a:xfrm>
            <a:off x="1724056" y="2542401"/>
            <a:ext cx="779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 Vin</a:t>
            </a:r>
            <a:endParaRPr lang="de-DE" dirty="0"/>
          </a:p>
        </p:txBody>
      </p:sp>
      <p:sp>
        <p:nvSpPr>
          <p:cNvPr id="209" name="Textfeld 208"/>
          <p:cNvSpPr txBox="1"/>
          <p:nvPr/>
        </p:nvSpPr>
        <p:spPr>
          <a:xfrm>
            <a:off x="3923141" y="2542401"/>
            <a:ext cx="953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Gm2 Vout1</a:t>
            </a:r>
            <a:endParaRPr lang="de-DE" dirty="0"/>
          </a:p>
        </p:txBody>
      </p:sp>
      <p:sp>
        <p:nvSpPr>
          <p:cNvPr id="210" name="Textfeld 136"/>
          <p:cNvSpPr txBox="1"/>
          <p:nvPr/>
        </p:nvSpPr>
        <p:spPr>
          <a:xfrm>
            <a:off x="2776244" y="1828800"/>
            <a:ext cx="576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Vout1</a:t>
            </a:r>
            <a:endParaRPr lang="de-DE" dirty="0"/>
          </a:p>
        </p:txBody>
      </p:sp>
      <p:sp>
        <p:nvSpPr>
          <p:cNvPr id="2" name="Abgerundetes Rechteck 1"/>
          <p:cNvSpPr/>
          <p:nvPr/>
        </p:nvSpPr>
        <p:spPr bwMode="auto">
          <a:xfrm>
            <a:off x="1524000" y="1752600"/>
            <a:ext cx="1524000" cy="1371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0" name="Abgerundetes Rechteck 149"/>
          <p:cNvSpPr/>
          <p:nvPr/>
        </p:nvSpPr>
        <p:spPr bwMode="auto">
          <a:xfrm>
            <a:off x="1066800" y="3200400"/>
            <a:ext cx="1524000" cy="1371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2" name="Abgerundetes Rechteck 151"/>
          <p:cNvSpPr/>
          <p:nvPr/>
        </p:nvSpPr>
        <p:spPr bwMode="auto">
          <a:xfrm>
            <a:off x="3733800" y="1752600"/>
            <a:ext cx="2971800" cy="1371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7" name="Abgerundetes Rechteck 196"/>
          <p:cNvSpPr/>
          <p:nvPr/>
        </p:nvSpPr>
        <p:spPr bwMode="auto">
          <a:xfrm>
            <a:off x="4419600" y="3200400"/>
            <a:ext cx="2971800" cy="1371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Rechteck 2"/>
          <p:cNvSpPr/>
          <p:nvPr/>
        </p:nvSpPr>
        <p:spPr bwMode="auto">
          <a:xfrm>
            <a:off x="990600" y="4800600"/>
            <a:ext cx="26670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>
            <a:endCxn id="174" idx="7"/>
          </p:cNvCxnSpPr>
          <p:nvPr/>
        </p:nvCxnSpPr>
        <p:spPr bwMode="auto">
          <a:xfrm flipH="1">
            <a:off x="6965763" y="5334000"/>
            <a:ext cx="654237" cy="730437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7317859" y="4876800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Ideale Spannungsquelle</a:t>
            </a:r>
          </a:p>
          <a:p>
            <a:r>
              <a:rPr lang="de-DE" dirty="0" smtClean="0"/>
              <a:t>mit Zeitkonstante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295400" y="42672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98" name="Textfeld 197"/>
          <p:cNvSpPr txBox="1"/>
          <p:nvPr/>
        </p:nvSpPr>
        <p:spPr>
          <a:xfrm>
            <a:off x="4540511" y="4267200"/>
            <a:ext cx="618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A, Tau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67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31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CS-Ausgangsstufe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600" dirty="0" smtClean="0"/>
              <a:t>Zweistufiger Verstärker</a:t>
            </a:r>
          </a:p>
          <a:p>
            <a:endParaRPr lang="de-DE" dirty="0"/>
          </a:p>
        </p:txBody>
      </p:sp>
      <p:sp>
        <p:nvSpPr>
          <p:cNvPr id="88" name="Ellipse 87"/>
          <p:cNvSpPr/>
          <p:nvPr/>
        </p:nvSpPr>
        <p:spPr bwMode="auto">
          <a:xfrm>
            <a:off x="1752600" y="2209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Ellipse 93"/>
          <p:cNvSpPr/>
          <p:nvPr/>
        </p:nvSpPr>
        <p:spPr bwMode="auto">
          <a:xfrm>
            <a:off x="1752600" y="2362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5" name="Gerade Verbindung 94"/>
          <p:cNvCxnSpPr>
            <a:stCxn id="94" idx="4"/>
          </p:cNvCxnSpPr>
          <p:nvPr/>
        </p:nvCxnSpPr>
        <p:spPr bwMode="auto">
          <a:xfrm>
            <a:off x="1905000" y="2667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1905000" y="2057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7" name="Gruppieren 96"/>
          <p:cNvGrpSpPr/>
          <p:nvPr/>
        </p:nvGrpSpPr>
        <p:grpSpPr>
          <a:xfrm>
            <a:off x="2590800" y="2057400"/>
            <a:ext cx="152400" cy="762000"/>
            <a:chOff x="6705600" y="4648200"/>
            <a:chExt cx="152400" cy="7620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9" name="Rechteck 9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3" name="Gerade Verbindung 102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5" name="Gerade Verbindung mit Pfeil 104"/>
          <p:cNvCxnSpPr/>
          <p:nvPr/>
        </p:nvCxnSpPr>
        <p:spPr bwMode="auto">
          <a:xfrm rot="10800000">
            <a:off x="1905000" y="2057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Line 55"/>
          <p:cNvSpPr>
            <a:spLocks noChangeShapeType="1"/>
          </p:cNvSpPr>
          <p:nvPr/>
        </p:nvSpPr>
        <p:spPr bwMode="auto">
          <a:xfrm>
            <a:off x="1676401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" name="Textfeld 106"/>
          <p:cNvSpPr txBox="1"/>
          <p:nvPr/>
        </p:nvSpPr>
        <p:spPr>
          <a:xfrm>
            <a:off x="990600" y="205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1009836" y="25424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109" name="Textfeld 136"/>
          <p:cNvSpPr txBox="1"/>
          <p:nvPr/>
        </p:nvSpPr>
        <p:spPr>
          <a:xfrm>
            <a:off x="968476" y="1828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110" name="Gerade Verbindung 109"/>
          <p:cNvCxnSpPr/>
          <p:nvPr/>
        </p:nvCxnSpPr>
        <p:spPr bwMode="auto">
          <a:xfrm flipH="1">
            <a:off x="7620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762000" y="2819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Line 55"/>
          <p:cNvSpPr>
            <a:spLocks noChangeShapeType="1"/>
          </p:cNvSpPr>
          <p:nvPr/>
        </p:nvSpPr>
        <p:spPr bwMode="auto">
          <a:xfrm>
            <a:off x="2438400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13" name="Gerade Verbindung 112"/>
          <p:cNvCxnSpPr/>
          <p:nvPr/>
        </p:nvCxnSpPr>
        <p:spPr bwMode="auto">
          <a:xfrm>
            <a:off x="1905000" y="20574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Ellipse 113"/>
          <p:cNvSpPr/>
          <p:nvPr/>
        </p:nvSpPr>
        <p:spPr bwMode="auto">
          <a:xfrm>
            <a:off x="4038600" y="2209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Ellipse 114"/>
          <p:cNvSpPr/>
          <p:nvPr/>
        </p:nvSpPr>
        <p:spPr bwMode="auto">
          <a:xfrm>
            <a:off x="4038600" y="2362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2" name="Gerade Verbindung 121"/>
          <p:cNvCxnSpPr>
            <a:stCxn id="115" idx="4"/>
          </p:cNvCxnSpPr>
          <p:nvPr/>
        </p:nvCxnSpPr>
        <p:spPr bwMode="auto">
          <a:xfrm>
            <a:off x="4191000" y="2667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4191000" y="2057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4" name="Gruppieren 123"/>
          <p:cNvGrpSpPr/>
          <p:nvPr/>
        </p:nvGrpSpPr>
        <p:grpSpPr>
          <a:xfrm>
            <a:off x="4876800" y="2057400"/>
            <a:ext cx="152400" cy="762000"/>
            <a:chOff x="6705600" y="4648200"/>
            <a:chExt cx="152400" cy="762000"/>
          </a:xfrm>
        </p:grpSpPr>
        <p:cxnSp>
          <p:nvCxnSpPr>
            <p:cNvPr id="128" name="Gerade Verbindung 12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9" name="Rechteck 12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0" name="Gerade Verbindung 12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2" name="Gerade Verbindung mit Pfeil 131"/>
          <p:cNvCxnSpPr>
            <a:endCxn id="114" idx="0"/>
          </p:cNvCxnSpPr>
          <p:nvPr/>
        </p:nvCxnSpPr>
        <p:spPr bwMode="auto">
          <a:xfrm>
            <a:off x="4191000" y="2057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" name="Line 55"/>
          <p:cNvSpPr>
            <a:spLocks noChangeShapeType="1"/>
          </p:cNvSpPr>
          <p:nvPr/>
        </p:nvSpPr>
        <p:spPr bwMode="auto">
          <a:xfrm>
            <a:off x="3962401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4" name="Textfeld 133"/>
          <p:cNvSpPr txBox="1"/>
          <p:nvPr/>
        </p:nvSpPr>
        <p:spPr>
          <a:xfrm>
            <a:off x="3276600" y="205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35" name="Textfeld 134"/>
          <p:cNvSpPr txBox="1"/>
          <p:nvPr/>
        </p:nvSpPr>
        <p:spPr>
          <a:xfrm>
            <a:off x="3295836" y="25424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 flipH="1">
            <a:off x="30480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3048000" y="2819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Line 55"/>
          <p:cNvSpPr>
            <a:spLocks noChangeShapeType="1"/>
          </p:cNvSpPr>
          <p:nvPr/>
        </p:nvSpPr>
        <p:spPr bwMode="auto">
          <a:xfrm>
            <a:off x="4724400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39" name="Gerade Verbindung 138"/>
          <p:cNvCxnSpPr/>
          <p:nvPr/>
        </p:nvCxnSpPr>
        <p:spPr bwMode="auto">
          <a:xfrm>
            <a:off x="4191000" y="20574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feld 150"/>
          <p:cNvSpPr txBox="1"/>
          <p:nvPr/>
        </p:nvSpPr>
        <p:spPr>
          <a:xfrm>
            <a:off x="2606968" y="25424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Rout1</a:t>
            </a:r>
            <a:endParaRPr lang="de-DE" dirty="0"/>
          </a:p>
        </p:txBody>
      </p:sp>
      <p:sp>
        <p:nvSpPr>
          <p:cNvPr id="153" name="Textfeld 152"/>
          <p:cNvSpPr txBox="1"/>
          <p:nvPr/>
        </p:nvSpPr>
        <p:spPr>
          <a:xfrm>
            <a:off x="4969168" y="25424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Rout2</a:t>
            </a:r>
            <a:endParaRPr lang="de-DE" dirty="0"/>
          </a:p>
        </p:txBody>
      </p:sp>
      <p:grpSp>
        <p:nvGrpSpPr>
          <p:cNvPr id="158" name="Gruppieren 157"/>
          <p:cNvGrpSpPr/>
          <p:nvPr/>
        </p:nvGrpSpPr>
        <p:grpSpPr>
          <a:xfrm>
            <a:off x="5562600" y="2057400"/>
            <a:ext cx="457200" cy="762001"/>
            <a:chOff x="4876800" y="1828800"/>
            <a:chExt cx="457200" cy="685800"/>
          </a:xfrm>
        </p:grpSpPr>
        <p:cxnSp>
          <p:nvCxnSpPr>
            <p:cNvPr id="159" name="Gerade Verbindung 158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Gerade Verbindung 159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" name="Gerade Verbindung 160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Gerade Verbindung 16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3" name="Gerade Verbindung 162"/>
          <p:cNvCxnSpPr/>
          <p:nvPr/>
        </p:nvCxnSpPr>
        <p:spPr bwMode="auto">
          <a:xfrm flipH="1">
            <a:off x="5638800" y="2819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Textfeld 163"/>
          <p:cNvSpPr txBox="1"/>
          <p:nvPr/>
        </p:nvSpPr>
        <p:spPr>
          <a:xfrm>
            <a:off x="5833680" y="25146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172" name="Gerade Verbindung mit Pfeil 171"/>
          <p:cNvCxnSpPr/>
          <p:nvPr/>
        </p:nvCxnSpPr>
        <p:spPr bwMode="auto">
          <a:xfrm>
            <a:off x="2133600" y="1981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6" name="Gruppieren 115"/>
          <p:cNvGrpSpPr/>
          <p:nvPr/>
        </p:nvGrpSpPr>
        <p:grpSpPr>
          <a:xfrm rot="5400000">
            <a:off x="3657600" y="1295400"/>
            <a:ext cx="457200" cy="762001"/>
            <a:chOff x="4876800" y="1828800"/>
            <a:chExt cx="457200" cy="685800"/>
          </a:xfrm>
        </p:grpSpPr>
        <p:cxnSp>
          <p:nvCxnSpPr>
            <p:cNvPr id="117" name="Gerade Verbindung 116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Gerade Verbindung 11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5" name="Gerade Verbindung 124"/>
          <p:cNvCxnSpPr/>
          <p:nvPr/>
        </p:nvCxnSpPr>
        <p:spPr bwMode="auto">
          <a:xfrm>
            <a:off x="4267200" y="167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3505200" y="167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" name="Textfeld 216"/>
          <p:cNvSpPr txBox="1"/>
          <p:nvPr/>
        </p:nvSpPr>
        <p:spPr>
          <a:xfrm>
            <a:off x="3276600" y="1399401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Cdg2</a:t>
            </a:r>
            <a:endParaRPr lang="de-DE" dirty="0"/>
          </a:p>
        </p:txBody>
      </p:sp>
      <p:cxnSp>
        <p:nvCxnSpPr>
          <p:cNvPr id="154" name="Gerade Verbindung 153"/>
          <p:cNvCxnSpPr/>
          <p:nvPr/>
        </p:nvCxnSpPr>
        <p:spPr bwMode="auto">
          <a:xfrm>
            <a:off x="71628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" name="Gleichschenkliges Dreieck 154"/>
          <p:cNvSpPr/>
          <p:nvPr/>
        </p:nvSpPr>
        <p:spPr bwMode="auto">
          <a:xfrm rot="5400000">
            <a:off x="6175248" y="54071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6" name="Ellipse 155"/>
          <p:cNvSpPr/>
          <p:nvPr/>
        </p:nvSpPr>
        <p:spPr bwMode="auto">
          <a:xfrm>
            <a:off x="6096000" y="5791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7" name="Gerade Verbindung 156"/>
          <p:cNvCxnSpPr/>
          <p:nvPr/>
        </p:nvCxnSpPr>
        <p:spPr bwMode="auto">
          <a:xfrm>
            <a:off x="6248400" y="6477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Rechteck 164"/>
          <p:cNvSpPr/>
          <p:nvPr/>
        </p:nvSpPr>
        <p:spPr bwMode="auto">
          <a:xfrm>
            <a:off x="4800600" y="57912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6" name="Gerade Verbindung 165"/>
          <p:cNvCxnSpPr/>
          <p:nvPr/>
        </p:nvCxnSpPr>
        <p:spPr bwMode="auto">
          <a:xfrm>
            <a:off x="5105400" y="5867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166"/>
          <p:cNvCxnSpPr>
            <a:endCxn id="165" idx="1"/>
          </p:cNvCxnSpPr>
          <p:nvPr/>
        </p:nvCxnSpPr>
        <p:spPr bwMode="auto">
          <a:xfrm>
            <a:off x="4572000" y="586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 flipV="1">
            <a:off x="4572000" y="58674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168"/>
          <p:cNvCxnSpPr/>
          <p:nvPr/>
        </p:nvCxnSpPr>
        <p:spPr bwMode="auto">
          <a:xfrm>
            <a:off x="4419600" y="6477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>
            <a:stCxn id="156" idx="2"/>
          </p:cNvCxnSpPr>
          <p:nvPr/>
        </p:nvCxnSpPr>
        <p:spPr bwMode="auto">
          <a:xfrm flipH="1">
            <a:off x="57150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 flipV="1">
            <a:off x="6858000" y="58674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6248400" y="5864352"/>
            <a:ext cx="3048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" name="Ellipse 173"/>
          <p:cNvSpPr/>
          <p:nvPr/>
        </p:nvSpPr>
        <p:spPr bwMode="auto">
          <a:xfrm>
            <a:off x="6705600" y="6019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5" name="Gerade Verbindung 174"/>
          <p:cNvCxnSpPr/>
          <p:nvPr/>
        </p:nvCxnSpPr>
        <p:spPr bwMode="auto">
          <a:xfrm>
            <a:off x="6858000" y="586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858000" y="647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>
            <a:off x="6400800" y="6477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>
            <a:off x="6248400" y="6629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7162800" y="6629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7315200" y="6477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Ellipse 180"/>
          <p:cNvSpPr/>
          <p:nvPr/>
        </p:nvSpPr>
        <p:spPr bwMode="auto">
          <a:xfrm>
            <a:off x="4419600" y="6019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Textfeld 181"/>
          <p:cNvSpPr txBox="1"/>
          <p:nvPr/>
        </p:nvSpPr>
        <p:spPr>
          <a:xfrm>
            <a:off x="5164711" y="55626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cxnSp>
        <p:nvCxnSpPr>
          <p:cNvPr id="183" name="Gerade Verbindung 182"/>
          <p:cNvCxnSpPr/>
          <p:nvPr/>
        </p:nvCxnSpPr>
        <p:spPr bwMode="auto">
          <a:xfrm>
            <a:off x="7315200" y="50292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4" name="Gruppieren 183"/>
          <p:cNvGrpSpPr/>
          <p:nvPr/>
        </p:nvGrpSpPr>
        <p:grpSpPr>
          <a:xfrm rot="16200000">
            <a:off x="6400800" y="4724400"/>
            <a:ext cx="304800" cy="609600"/>
            <a:chOff x="1676400" y="1905000"/>
            <a:chExt cx="304800" cy="609600"/>
          </a:xfrm>
        </p:grpSpPr>
        <p:cxnSp>
          <p:nvCxnSpPr>
            <p:cNvPr id="185" name="Gerade Verbindung 184"/>
            <p:cNvCxnSpPr/>
            <p:nvPr/>
          </p:nvCxnSpPr>
          <p:spPr bwMode="auto">
            <a:xfrm>
              <a:off x="1828800" y="1905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6" name="Gerade Verbindung 185"/>
            <p:cNvCxnSpPr/>
            <p:nvPr/>
          </p:nvCxnSpPr>
          <p:spPr bwMode="auto">
            <a:xfrm>
              <a:off x="1676400" y="213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7" name="Gerade Verbindung 186"/>
            <p:cNvCxnSpPr/>
            <p:nvPr/>
          </p:nvCxnSpPr>
          <p:spPr bwMode="auto">
            <a:xfrm>
              <a:off x="1676400" y="2209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8" name="Gerade Verbindung 187"/>
            <p:cNvCxnSpPr/>
            <p:nvPr/>
          </p:nvCxnSpPr>
          <p:spPr bwMode="auto">
            <a:xfrm>
              <a:off x="18288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89" name="Gerade Verbindung 188"/>
          <p:cNvCxnSpPr/>
          <p:nvPr/>
        </p:nvCxnSpPr>
        <p:spPr bwMode="auto">
          <a:xfrm>
            <a:off x="6705600" y="5029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5715000" y="50292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5715000" y="5029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2" name="Textfeld 191"/>
          <p:cNvSpPr txBox="1"/>
          <p:nvPr/>
        </p:nvSpPr>
        <p:spPr>
          <a:xfrm>
            <a:off x="6612511" y="47244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193" name="Textfeld 192"/>
          <p:cNvSpPr txBox="1"/>
          <p:nvPr/>
        </p:nvSpPr>
        <p:spPr>
          <a:xfrm>
            <a:off x="6248400" y="59436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94" name="Textfeld 193"/>
          <p:cNvSpPr txBox="1"/>
          <p:nvPr/>
        </p:nvSpPr>
        <p:spPr>
          <a:xfrm>
            <a:off x="6984944" y="5943600"/>
            <a:ext cx="1567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 = -A Vin/(1+sT)</a:t>
            </a:r>
            <a:endParaRPr lang="de-DE" dirty="0"/>
          </a:p>
        </p:txBody>
      </p:sp>
      <p:sp>
        <p:nvSpPr>
          <p:cNvPr id="195" name="Textfeld 194"/>
          <p:cNvSpPr txBox="1"/>
          <p:nvPr/>
        </p:nvSpPr>
        <p:spPr>
          <a:xfrm>
            <a:off x="6278765" y="5791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96" name="Textfeld 195"/>
          <p:cNvSpPr txBox="1"/>
          <p:nvPr/>
        </p:nvSpPr>
        <p:spPr>
          <a:xfrm>
            <a:off x="6317238" y="62484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197" name="Textfeld 196"/>
          <p:cNvSpPr txBox="1"/>
          <p:nvPr/>
        </p:nvSpPr>
        <p:spPr>
          <a:xfrm>
            <a:off x="228600" y="3124200"/>
            <a:ext cx="914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 = Rout1</a:t>
            </a:r>
            <a:endParaRPr lang="de-DE" dirty="0"/>
          </a:p>
        </p:txBody>
      </p:sp>
      <p:sp>
        <p:nvSpPr>
          <p:cNvPr id="198" name="Textfeld 197"/>
          <p:cNvSpPr txBox="1"/>
          <p:nvPr/>
        </p:nvSpPr>
        <p:spPr>
          <a:xfrm>
            <a:off x="228600" y="3429000"/>
            <a:ext cx="1329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gm1 Rout1</a:t>
            </a:r>
            <a:endParaRPr lang="de-DE" dirty="0"/>
          </a:p>
        </p:txBody>
      </p:sp>
      <p:sp>
        <p:nvSpPr>
          <p:cNvPr id="199" name="Textfeld 136"/>
          <p:cNvSpPr txBox="1"/>
          <p:nvPr/>
        </p:nvSpPr>
        <p:spPr>
          <a:xfrm>
            <a:off x="4419600" y="5638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200" name="Textfeld 199"/>
          <p:cNvSpPr txBox="1"/>
          <p:nvPr/>
        </p:nvSpPr>
        <p:spPr>
          <a:xfrm>
            <a:off x="228600" y="3761601"/>
            <a:ext cx="837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 = Cdg2</a:t>
            </a:r>
            <a:endParaRPr lang="de-DE" dirty="0"/>
          </a:p>
        </p:txBody>
      </p:sp>
      <p:sp>
        <p:nvSpPr>
          <p:cNvPr id="201" name="Textfeld 200"/>
          <p:cNvSpPr txBox="1"/>
          <p:nvPr/>
        </p:nvSpPr>
        <p:spPr>
          <a:xfrm>
            <a:off x="1676400" y="3124200"/>
            <a:ext cx="1205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 = gm2 Rout2</a:t>
            </a:r>
            <a:endParaRPr lang="de-DE" dirty="0"/>
          </a:p>
        </p:txBody>
      </p:sp>
      <p:sp>
        <p:nvSpPr>
          <p:cNvPr id="202" name="Textfeld 201"/>
          <p:cNvSpPr txBox="1"/>
          <p:nvPr/>
        </p:nvSpPr>
        <p:spPr>
          <a:xfrm>
            <a:off x="1664732" y="3429000"/>
            <a:ext cx="12286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 = Rout2 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203" name="Rechteck 202"/>
          <p:cNvSpPr/>
          <p:nvPr/>
        </p:nvSpPr>
        <p:spPr>
          <a:xfrm>
            <a:off x="228600" y="4114800"/>
            <a:ext cx="26512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Vout</a:t>
            </a:r>
            <a:r>
              <a:rPr lang="de-DE" dirty="0"/>
              <a:t> =  -A/(1 + s ARC)(1 + </a:t>
            </a:r>
            <a:r>
              <a:rPr lang="de-DE" dirty="0" err="1" smtClean="0"/>
              <a:t>sT</a:t>
            </a:r>
            <a:r>
              <a:rPr lang="de-DE" dirty="0" smtClean="0"/>
              <a:t>/A</a:t>
            </a:r>
            <a:r>
              <a:rPr lang="de-DE" dirty="0"/>
              <a:t>) Vin</a:t>
            </a:r>
          </a:p>
        </p:txBody>
      </p:sp>
      <p:sp>
        <p:nvSpPr>
          <p:cNvPr id="2" name="Rechteck 1"/>
          <p:cNvSpPr/>
          <p:nvPr/>
        </p:nvSpPr>
        <p:spPr>
          <a:xfrm>
            <a:off x="0" y="4724400"/>
            <a:ext cx="6019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 = - </a:t>
            </a:r>
            <a:r>
              <a:rPr lang="de-DE" dirty="0"/>
              <a:t>g</a:t>
            </a:r>
            <a:r>
              <a:rPr lang="de-DE" dirty="0" smtClean="0"/>
              <a:t>m1 </a:t>
            </a:r>
            <a:r>
              <a:rPr lang="de-DE" dirty="0"/>
              <a:t>Rout1 gm2 Rout2/(1 + s Rout1 gm2 Rout2 Cdg2)(1 + s </a:t>
            </a:r>
            <a:r>
              <a:rPr lang="de-DE" dirty="0" err="1"/>
              <a:t>Cout</a:t>
            </a:r>
            <a:r>
              <a:rPr lang="de-DE" dirty="0"/>
              <a:t>/gm2) </a:t>
            </a:r>
          </a:p>
        </p:txBody>
      </p:sp>
      <p:sp>
        <p:nvSpPr>
          <p:cNvPr id="205" name="Textfeld 204"/>
          <p:cNvSpPr txBox="1"/>
          <p:nvPr/>
        </p:nvSpPr>
        <p:spPr>
          <a:xfrm>
            <a:off x="1724056" y="2542401"/>
            <a:ext cx="779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 Vin</a:t>
            </a:r>
            <a:endParaRPr lang="de-DE" dirty="0"/>
          </a:p>
        </p:txBody>
      </p:sp>
      <p:sp>
        <p:nvSpPr>
          <p:cNvPr id="206" name="Textfeld 205"/>
          <p:cNvSpPr txBox="1"/>
          <p:nvPr/>
        </p:nvSpPr>
        <p:spPr>
          <a:xfrm>
            <a:off x="3923141" y="2542401"/>
            <a:ext cx="953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Gm2 Vout1</a:t>
            </a:r>
            <a:endParaRPr lang="de-DE" dirty="0"/>
          </a:p>
        </p:txBody>
      </p:sp>
      <p:sp>
        <p:nvSpPr>
          <p:cNvPr id="207" name="Textfeld 136"/>
          <p:cNvSpPr txBox="1"/>
          <p:nvPr/>
        </p:nvSpPr>
        <p:spPr>
          <a:xfrm>
            <a:off x="2776244" y="1828800"/>
            <a:ext cx="576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Vout1</a:t>
            </a:r>
            <a:endParaRPr lang="de-DE" dirty="0"/>
          </a:p>
        </p:txBody>
      </p:sp>
      <p:sp>
        <p:nvSpPr>
          <p:cNvPr id="102" name="Rechteck 101"/>
          <p:cNvSpPr/>
          <p:nvPr/>
        </p:nvSpPr>
        <p:spPr bwMode="auto">
          <a:xfrm>
            <a:off x="228600" y="2895600"/>
            <a:ext cx="26670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>
            <a:stCxn id="203" idx="2"/>
          </p:cNvCxnSpPr>
          <p:nvPr/>
        </p:nvCxnSpPr>
        <p:spPr bwMode="auto">
          <a:xfrm>
            <a:off x="1554220" y="4391799"/>
            <a:ext cx="426980" cy="33260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36275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32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Vergleich: </a:t>
            </a:r>
            <a:r>
              <a:rPr lang="de-DE" dirty="0" err="1"/>
              <a:t>Sourcefolger</a:t>
            </a:r>
            <a:r>
              <a:rPr lang="de-DE" dirty="0"/>
              <a:t>, Common-Source</a:t>
            </a:r>
            <a:endParaRPr lang="de-DE" sz="2800" dirty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sz="1400" dirty="0" smtClean="0"/>
              <a:t>Vergleich: </a:t>
            </a:r>
            <a:r>
              <a:rPr lang="de-DE" sz="1400" dirty="0" err="1" smtClean="0"/>
              <a:t>Sourcefolger</a:t>
            </a:r>
            <a:r>
              <a:rPr lang="de-DE" sz="1400" dirty="0" smtClean="0"/>
              <a:t>, Common-Source</a:t>
            </a:r>
            <a:endParaRPr lang="de-DE" sz="1600" dirty="0"/>
          </a:p>
        </p:txBody>
      </p:sp>
      <p:cxnSp>
        <p:nvCxnSpPr>
          <p:cNvPr id="87" name="Gerade Verbindung mit Pfeil 86"/>
          <p:cNvCxnSpPr/>
          <p:nvPr/>
        </p:nvCxnSpPr>
        <p:spPr bwMode="auto">
          <a:xfrm>
            <a:off x="228600" y="4572000"/>
            <a:ext cx="4418144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mit Pfeil 95"/>
          <p:cNvCxnSpPr/>
          <p:nvPr/>
        </p:nvCxnSpPr>
        <p:spPr bwMode="auto">
          <a:xfrm flipV="1">
            <a:off x="760544" y="2209800"/>
            <a:ext cx="1456" cy="2590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740432" y="3352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1654832" y="3352800"/>
            <a:ext cx="1925112" cy="144780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" name="Grafik 1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4800600"/>
            <a:ext cx="6032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03" name="Gerade Verbindung mit Pfeil 102"/>
          <p:cNvCxnSpPr/>
          <p:nvPr/>
        </p:nvCxnSpPr>
        <p:spPr bwMode="auto">
          <a:xfrm flipH="1" flipV="1">
            <a:off x="1065344" y="3366700"/>
            <a:ext cx="1456" cy="1205300"/>
          </a:xfrm>
          <a:prstGeom prst="straightConnector1">
            <a:avLst/>
          </a:prstGeom>
          <a:noFill/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7" name="Object 7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92810002"/>
              </p:ext>
            </p:extLst>
          </p:nvPr>
        </p:nvGraphicFramePr>
        <p:xfrm>
          <a:off x="152400" y="2362200"/>
          <a:ext cx="762000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63" name="Formel" r:id="rId4" imgW="698400" imgH="203040" progId="Equation.3">
                  <p:embed/>
                </p:oleObj>
              </mc:Choice>
              <mc:Fallback>
                <p:oleObj name="Formel" r:id="rId4" imgW="698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362200"/>
                        <a:ext cx="762000" cy="22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Gerade Verbindung 8"/>
          <p:cNvCxnSpPr/>
          <p:nvPr/>
        </p:nvCxnSpPr>
        <p:spPr bwMode="auto">
          <a:xfrm>
            <a:off x="3579944" y="4800600"/>
            <a:ext cx="304800" cy="53340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1219200" y="3429000"/>
            <a:ext cx="1657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CC"/>
                </a:solidFill>
              </a:rPr>
              <a:t>1/T1 </a:t>
            </a:r>
            <a:r>
              <a:rPr lang="de-DE" dirty="0">
                <a:solidFill>
                  <a:srgbClr val="0000CC"/>
                </a:solidFill>
              </a:rPr>
              <a:t>= </a:t>
            </a:r>
            <a:r>
              <a:rPr lang="de-DE" dirty="0" smtClean="0">
                <a:solidFill>
                  <a:srgbClr val="0000CC"/>
                </a:solidFill>
              </a:rPr>
              <a:t>1/Cout1 Rout1</a:t>
            </a:r>
            <a:endParaRPr lang="de-DE" dirty="0">
              <a:solidFill>
                <a:srgbClr val="0000CC"/>
              </a:solidFill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2198784" y="4800600"/>
            <a:ext cx="1488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CC"/>
                </a:solidFill>
              </a:rPr>
              <a:t>1/</a:t>
            </a:r>
            <a:r>
              <a:rPr lang="de-DE" dirty="0" err="1" smtClean="0">
                <a:solidFill>
                  <a:srgbClr val="0000CC"/>
                </a:solidFill>
              </a:rPr>
              <a:t>Tout</a:t>
            </a:r>
            <a:r>
              <a:rPr lang="de-DE" dirty="0" smtClean="0">
                <a:solidFill>
                  <a:srgbClr val="0000CC"/>
                </a:solidFill>
              </a:rPr>
              <a:t> </a:t>
            </a:r>
            <a:r>
              <a:rPr lang="de-DE" dirty="0">
                <a:solidFill>
                  <a:srgbClr val="0000CC"/>
                </a:solidFill>
              </a:rPr>
              <a:t>= </a:t>
            </a:r>
            <a:r>
              <a:rPr lang="de-DE" dirty="0" smtClean="0">
                <a:solidFill>
                  <a:srgbClr val="0000CC"/>
                </a:solidFill>
              </a:rPr>
              <a:t>gm2/</a:t>
            </a:r>
            <a:r>
              <a:rPr lang="de-DE" dirty="0" err="1" smtClean="0">
                <a:solidFill>
                  <a:srgbClr val="0000CC"/>
                </a:solidFill>
              </a:rPr>
              <a:t>Cout</a:t>
            </a:r>
            <a:endParaRPr lang="de-DE" dirty="0">
              <a:solidFill>
                <a:srgbClr val="0000CC"/>
              </a:solidFill>
            </a:endParaRPr>
          </a:p>
        </p:txBody>
      </p:sp>
      <p:sp>
        <p:nvSpPr>
          <p:cNvPr id="113" name="Rechteck 112"/>
          <p:cNvSpPr/>
          <p:nvPr/>
        </p:nvSpPr>
        <p:spPr>
          <a:xfrm>
            <a:off x="1066800" y="4267200"/>
            <a:ext cx="12939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0000CC"/>
                </a:solidFill>
              </a:rPr>
              <a:t>gm1 Rout1 Beta</a:t>
            </a:r>
            <a:endParaRPr lang="de-DE" dirty="0">
              <a:solidFill>
                <a:srgbClr val="0000CC"/>
              </a:solidFill>
            </a:endParaRPr>
          </a:p>
        </p:txBody>
      </p:sp>
      <p:sp>
        <p:nvSpPr>
          <p:cNvPr id="26" name="Line 55"/>
          <p:cNvSpPr>
            <a:spLocks noChangeShapeType="1"/>
          </p:cNvSpPr>
          <p:nvPr/>
        </p:nvSpPr>
        <p:spPr bwMode="auto">
          <a:xfrm>
            <a:off x="7620000" y="167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" name="Line 62"/>
          <p:cNvSpPr>
            <a:spLocks noChangeShapeType="1"/>
          </p:cNvSpPr>
          <p:nvPr/>
        </p:nvSpPr>
        <p:spPr bwMode="auto">
          <a:xfrm>
            <a:off x="5943600" y="1447801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" name="Ellipse 27"/>
          <p:cNvSpPr/>
          <p:nvPr/>
        </p:nvSpPr>
        <p:spPr bwMode="auto">
          <a:xfrm>
            <a:off x="5562600" y="1600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Ellipse 28"/>
          <p:cNvSpPr/>
          <p:nvPr/>
        </p:nvSpPr>
        <p:spPr bwMode="auto">
          <a:xfrm>
            <a:off x="5562600" y="1752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>
            <a:stCxn id="29" idx="4"/>
          </p:cNvCxnSpPr>
          <p:nvPr/>
        </p:nvCxnSpPr>
        <p:spPr bwMode="auto">
          <a:xfrm>
            <a:off x="5715000" y="2057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5715000" y="144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5715000" y="1447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Gruppieren 32"/>
          <p:cNvGrpSpPr/>
          <p:nvPr/>
        </p:nvGrpSpPr>
        <p:grpSpPr>
          <a:xfrm>
            <a:off x="6400800" y="1447800"/>
            <a:ext cx="152400" cy="762000"/>
            <a:chOff x="6705600" y="4648200"/>
            <a:chExt cx="152400" cy="762000"/>
          </a:xfrm>
        </p:grpSpPr>
        <p:cxnSp>
          <p:nvCxnSpPr>
            <p:cNvPr id="34" name="Gerade Verbindung 33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Rechteck 34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6" name="Gerade Verbindung 35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7" name="Gerade Verbindung mit Pfeil 36"/>
          <p:cNvCxnSpPr/>
          <p:nvPr/>
        </p:nvCxnSpPr>
        <p:spPr bwMode="auto">
          <a:xfrm>
            <a:off x="5907492" y="1371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mit Pfeil 37"/>
          <p:cNvCxnSpPr/>
          <p:nvPr/>
        </p:nvCxnSpPr>
        <p:spPr bwMode="auto">
          <a:xfrm>
            <a:off x="5715000" y="1447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Line 55"/>
          <p:cNvSpPr>
            <a:spLocks noChangeShapeType="1"/>
          </p:cNvSpPr>
          <p:nvPr/>
        </p:nvSpPr>
        <p:spPr bwMode="auto">
          <a:xfrm>
            <a:off x="5486401" y="2209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" name="Line 55"/>
          <p:cNvSpPr>
            <a:spLocks noChangeShapeType="1"/>
          </p:cNvSpPr>
          <p:nvPr/>
        </p:nvSpPr>
        <p:spPr bwMode="auto">
          <a:xfrm>
            <a:off x="6248400" y="220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" name="Textfeld 119"/>
          <p:cNvSpPr txBox="1"/>
          <p:nvPr/>
        </p:nvSpPr>
        <p:spPr>
          <a:xfrm>
            <a:off x="6338952" y="19328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Rout1</a:t>
            </a:r>
            <a:endParaRPr lang="de-DE" dirty="0"/>
          </a:p>
        </p:txBody>
      </p:sp>
      <p:sp>
        <p:nvSpPr>
          <p:cNvPr id="42" name="Textfeld 137"/>
          <p:cNvSpPr txBox="1"/>
          <p:nvPr/>
        </p:nvSpPr>
        <p:spPr>
          <a:xfrm>
            <a:off x="5586645" y="1066800"/>
            <a:ext cx="752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-gm1Vin</a:t>
            </a:r>
            <a:endParaRPr lang="de-DE" dirty="0"/>
          </a:p>
        </p:txBody>
      </p:sp>
      <p:sp>
        <p:nvSpPr>
          <p:cNvPr id="43" name="Textfeld 136"/>
          <p:cNvSpPr txBox="1"/>
          <p:nvPr/>
        </p:nvSpPr>
        <p:spPr>
          <a:xfrm>
            <a:off x="8229600" y="14478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  <p:grpSp>
        <p:nvGrpSpPr>
          <p:cNvPr id="44" name="Gruppieren 43"/>
          <p:cNvGrpSpPr/>
          <p:nvPr/>
        </p:nvGrpSpPr>
        <p:grpSpPr>
          <a:xfrm>
            <a:off x="7086600" y="1066800"/>
            <a:ext cx="533400" cy="762000"/>
            <a:chOff x="1600200" y="4419600"/>
            <a:chExt cx="533400" cy="762000"/>
          </a:xfrm>
        </p:grpSpPr>
        <p:sp>
          <p:nvSpPr>
            <p:cNvPr id="4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4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4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4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5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5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cxnSp>
          <p:nvCxnSpPr>
            <p:cNvPr id="52" name="Gerade Verbindung 51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3" name="Ellipse 52"/>
          <p:cNvSpPr/>
          <p:nvPr/>
        </p:nvSpPr>
        <p:spPr bwMode="auto">
          <a:xfrm>
            <a:off x="7467600" y="1828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Ellipse 53"/>
          <p:cNvSpPr/>
          <p:nvPr/>
        </p:nvSpPr>
        <p:spPr bwMode="auto">
          <a:xfrm>
            <a:off x="74676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6200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H="1">
            <a:off x="7467600" y="2590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H="1">
            <a:off x="7467600" y="106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8" name="Gruppieren 57"/>
          <p:cNvGrpSpPr/>
          <p:nvPr/>
        </p:nvGrpSpPr>
        <p:grpSpPr>
          <a:xfrm>
            <a:off x="7924800" y="1676400"/>
            <a:ext cx="457200" cy="762001"/>
            <a:chOff x="4876800" y="1828800"/>
            <a:chExt cx="457200" cy="685800"/>
          </a:xfrm>
        </p:grpSpPr>
        <p:cxnSp>
          <p:nvCxnSpPr>
            <p:cNvPr id="59" name="Gerade Verbindung 58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3" name="Textfeld 135"/>
          <p:cNvSpPr txBox="1"/>
          <p:nvPr/>
        </p:nvSpPr>
        <p:spPr>
          <a:xfrm>
            <a:off x="8212047" y="2085201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 flipH="1">
            <a:off x="8001000" y="2590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7848600" y="167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81534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feld 67"/>
          <p:cNvSpPr txBox="1"/>
          <p:nvPr/>
        </p:nvSpPr>
        <p:spPr>
          <a:xfrm>
            <a:off x="7620000" y="13994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gm2</a:t>
            </a:r>
            <a:endParaRPr lang="de-DE" dirty="0"/>
          </a:p>
        </p:txBody>
      </p:sp>
      <p:grpSp>
        <p:nvGrpSpPr>
          <p:cNvPr id="69" name="Gruppieren 68"/>
          <p:cNvGrpSpPr/>
          <p:nvPr/>
        </p:nvGrpSpPr>
        <p:grpSpPr>
          <a:xfrm>
            <a:off x="6705600" y="1447800"/>
            <a:ext cx="457200" cy="762001"/>
            <a:chOff x="4876800" y="1828800"/>
            <a:chExt cx="457200" cy="685800"/>
          </a:xfrm>
        </p:grpSpPr>
        <p:cxnSp>
          <p:nvCxnSpPr>
            <p:cNvPr id="70" name="Gerade Verbindung 69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Gerade Verbindung 71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4" name="Textfeld 119"/>
          <p:cNvSpPr txBox="1"/>
          <p:nvPr/>
        </p:nvSpPr>
        <p:spPr>
          <a:xfrm>
            <a:off x="6781800" y="19328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C</a:t>
            </a:r>
            <a:r>
              <a:rPr lang="de-DE" dirty="0" smtClean="0"/>
              <a:t>out1</a:t>
            </a:r>
            <a:endParaRPr lang="de-DE" dirty="0"/>
          </a:p>
        </p:txBody>
      </p:sp>
      <p:sp>
        <p:nvSpPr>
          <p:cNvPr id="75" name="Textfeld 137"/>
          <p:cNvSpPr txBox="1"/>
          <p:nvPr/>
        </p:nvSpPr>
        <p:spPr>
          <a:xfrm>
            <a:off x="6641014" y="1219200"/>
            <a:ext cx="576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Vout1</a:t>
            </a:r>
            <a:endParaRPr lang="de-DE" dirty="0"/>
          </a:p>
        </p:txBody>
      </p:sp>
      <p:sp>
        <p:nvSpPr>
          <p:cNvPr id="145" name="Ellipse 144"/>
          <p:cNvSpPr/>
          <p:nvPr/>
        </p:nvSpPr>
        <p:spPr bwMode="auto">
          <a:xfrm>
            <a:off x="4343400" y="6019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6" name="Ellipse 145"/>
          <p:cNvSpPr/>
          <p:nvPr/>
        </p:nvSpPr>
        <p:spPr bwMode="auto">
          <a:xfrm>
            <a:off x="4343400" y="6172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7" name="Gerade Verbindung 146"/>
          <p:cNvCxnSpPr>
            <a:stCxn id="146" idx="4"/>
          </p:cNvCxnSpPr>
          <p:nvPr/>
        </p:nvCxnSpPr>
        <p:spPr bwMode="auto">
          <a:xfrm>
            <a:off x="4495800" y="6477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4495800" y="5867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9" name="Gruppieren 148"/>
          <p:cNvGrpSpPr/>
          <p:nvPr/>
        </p:nvGrpSpPr>
        <p:grpSpPr>
          <a:xfrm>
            <a:off x="5181600" y="5867400"/>
            <a:ext cx="152400" cy="762000"/>
            <a:chOff x="6705600" y="4648200"/>
            <a:chExt cx="152400" cy="762000"/>
          </a:xfrm>
        </p:grpSpPr>
        <p:cxnSp>
          <p:nvCxnSpPr>
            <p:cNvPr id="150" name="Gerade Verbindung 149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1" name="Rechteck 150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2" name="Gerade Verbindung 151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3" name="Gerade Verbindung mit Pfeil 152"/>
          <p:cNvCxnSpPr/>
          <p:nvPr/>
        </p:nvCxnSpPr>
        <p:spPr bwMode="auto">
          <a:xfrm rot="10800000">
            <a:off x="4495800" y="5867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" name="Line 55"/>
          <p:cNvSpPr>
            <a:spLocks noChangeShapeType="1"/>
          </p:cNvSpPr>
          <p:nvPr/>
        </p:nvSpPr>
        <p:spPr bwMode="auto">
          <a:xfrm>
            <a:off x="4267201" y="662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5" name="Textfeld 154"/>
          <p:cNvSpPr txBox="1"/>
          <p:nvPr/>
        </p:nvSpPr>
        <p:spPr>
          <a:xfrm>
            <a:off x="3886200" y="586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3905436" y="63524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157" name="Textfeld 136"/>
          <p:cNvSpPr txBox="1"/>
          <p:nvPr/>
        </p:nvSpPr>
        <p:spPr>
          <a:xfrm>
            <a:off x="3864076" y="5638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158" name="Gerade Verbindung 157"/>
          <p:cNvCxnSpPr/>
          <p:nvPr/>
        </p:nvCxnSpPr>
        <p:spPr bwMode="auto">
          <a:xfrm flipH="1">
            <a:off x="3657600" y="586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 flipH="1">
            <a:off x="3657600" y="6629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Line 55"/>
          <p:cNvSpPr>
            <a:spLocks noChangeShapeType="1"/>
          </p:cNvSpPr>
          <p:nvPr/>
        </p:nvSpPr>
        <p:spPr bwMode="auto">
          <a:xfrm>
            <a:off x="5029200" y="662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61" name="Gerade Verbindung 160"/>
          <p:cNvCxnSpPr/>
          <p:nvPr/>
        </p:nvCxnSpPr>
        <p:spPr bwMode="auto">
          <a:xfrm>
            <a:off x="4495800" y="58674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2" name="Ellipse 161"/>
          <p:cNvSpPr/>
          <p:nvPr/>
        </p:nvSpPr>
        <p:spPr bwMode="auto">
          <a:xfrm>
            <a:off x="6629400" y="6019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3" name="Ellipse 162"/>
          <p:cNvSpPr/>
          <p:nvPr/>
        </p:nvSpPr>
        <p:spPr bwMode="auto">
          <a:xfrm>
            <a:off x="6629400" y="6172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4" name="Gerade Verbindung 163"/>
          <p:cNvCxnSpPr>
            <a:stCxn id="163" idx="4"/>
          </p:cNvCxnSpPr>
          <p:nvPr/>
        </p:nvCxnSpPr>
        <p:spPr bwMode="auto">
          <a:xfrm>
            <a:off x="6781800" y="6477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164"/>
          <p:cNvCxnSpPr/>
          <p:nvPr/>
        </p:nvCxnSpPr>
        <p:spPr bwMode="auto">
          <a:xfrm>
            <a:off x="6781800" y="5867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6" name="Gruppieren 165"/>
          <p:cNvGrpSpPr/>
          <p:nvPr/>
        </p:nvGrpSpPr>
        <p:grpSpPr>
          <a:xfrm>
            <a:off x="7467600" y="5867400"/>
            <a:ext cx="152400" cy="762000"/>
            <a:chOff x="6705600" y="4648200"/>
            <a:chExt cx="152400" cy="762000"/>
          </a:xfrm>
        </p:grpSpPr>
        <p:cxnSp>
          <p:nvCxnSpPr>
            <p:cNvPr id="167" name="Gerade Verbindung 166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8" name="Rechteck 167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9" name="Gerade Verbindung 168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70" name="Gerade Verbindung mit Pfeil 169"/>
          <p:cNvCxnSpPr>
            <a:endCxn id="162" idx="0"/>
          </p:cNvCxnSpPr>
          <p:nvPr/>
        </p:nvCxnSpPr>
        <p:spPr bwMode="auto">
          <a:xfrm>
            <a:off x="6781800" y="5867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1" name="Line 55"/>
          <p:cNvSpPr>
            <a:spLocks noChangeShapeType="1"/>
          </p:cNvSpPr>
          <p:nvPr/>
        </p:nvSpPr>
        <p:spPr bwMode="auto">
          <a:xfrm>
            <a:off x="6553201" y="662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2" name="Textfeld 171"/>
          <p:cNvSpPr txBox="1"/>
          <p:nvPr/>
        </p:nvSpPr>
        <p:spPr>
          <a:xfrm>
            <a:off x="5867400" y="586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73" name="Textfeld 172"/>
          <p:cNvSpPr txBox="1"/>
          <p:nvPr/>
        </p:nvSpPr>
        <p:spPr>
          <a:xfrm>
            <a:off x="5886636" y="63524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74" name="Gerade Verbindung 173"/>
          <p:cNvCxnSpPr/>
          <p:nvPr/>
        </p:nvCxnSpPr>
        <p:spPr bwMode="auto">
          <a:xfrm flipH="1">
            <a:off x="5638800" y="586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5638800" y="6629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6" name="Line 55"/>
          <p:cNvSpPr>
            <a:spLocks noChangeShapeType="1"/>
          </p:cNvSpPr>
          <p:nvPr/>
        </p:nvSpPr>
        <p:spPr bwMode="auto">
          <a:xfrm>
            <a:off x="7315200" y="662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77" name="Gerade Verbindung 176"/>
          <p:cNvCxnSpPr/>
          <p:nvPr/>
        </p:nvCxnSpPr>
        <p:spPr bwMode="auto">
          <a:xfrm>
            <a:off x="6781800" y="58674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4364932" y="6352401"/>
            <a:ext cx="744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 Vin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5197768" y="63524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Rout1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6564017" y="6352401"/>
            <a:ext cx="918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</a:t>
            </a:r>
            <a:r>
              <a:rPr lang="de-DE" dirty="0" smtClean="0"/>
              <a:t>m2 Vout1</a:t>
            </a:r>
            <a:endParaRPr lang="de-DE" dirty="0"/>
          </a:p>
        </p:txBody>
      </p:sp>
      <p:sp>
        <p:nvSpPr>
          <p:cNvPr id="181" name="Textfeld 180"/>
          <p:cNvSpPr txBox="1"/>
          <p:nvPr/>
        </p:nvSpPr>
        <p:spPr>
          <a:xfrm>
            <a:off x="7559968" y="63524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Rout2</a:t>
            </a:r>
            <a:endParaRPr lang="de-DE" dirty="0"/>
          </a:p>
        </p:txBody>
      </p:sp>
      <p:grpSp>
        <p:nvGrpSpPr>
          <p:cNvPr id="182" name="Gruppieren 181"/>
          <p:cNvGrpSpPr/>
          <p:nvPr/>
        </p:nvGrpSpPr>
        <p:grpSpPr>
          <a:xfrm>
            <a:off x="8153400" y="5867400"/>
            <a:ext cx="457200" cy="762001"/>
            <a:chOff x="4876800" y="1828800"/>
            <a:chExt cx="457200" cy="685800"/>
          </a:xfrm>
        </p:grpSpPr>
        <p:cxnSp>
          <p:nvCxnSpPr>
            <p:cNvPr id="183" name="Gerade Verbindung 182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Gerade Verbindung 183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5" name="Gerade Verbindung 184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6" name="Gerade Verbindung 185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87" name="Gerade Verbindung 186"/>
          <p:cNvCxnSpPr/>
          <p:nvPr/>
        </p:nvCxnSpPr>
        <p:spPr bwMode="auto">
          <a:xfrm flipH="1">
            <a:off x="8229600" y="6629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Textfeld 187"/>
          <p:cNvSpPr txBox="1"/>
          <p:nvPr/>
        </p:nvSpPr>
        <p:spPr>
          <a:xfrm>
            <a:off x="8424480" y="63246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189" name="Gerade Verbindung mit Pfeil 188"/>
          <p:cNvCxnSpPr/>
          <p:nvPr/>
        </p:nvCxnSpPr>
        <p:spPr bwMode="auto">
          <a:xfrm>
            <a:off x="4724400" y="5791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0" name="Gruppieren 189"/>
          <p:cNvGrpSpPr/>
          <p:nvPr/>
        </p:nvGrpSpPr>
        <p:grpSpPr>
          <a:xfrm rot="5400000">
            <a:off x="6248400" y="5105400"/>
            <a:ext cx="457200" cy="762001"/>
            <a:chOff x="4876800" y="1828800"/>
            <a:chExt cx="457200" cy="685800"/>
          </a:xfrm>
        </p:grpSpPr>
        <p:cxnSp>
          <p:nvCxnSpPr>
            <p:cNvPr id="191" name="Gerade Verbindung 190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" name="Gerade Verbindung 191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3" name="Gerade Verbindung 192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4" name="Gerade Verbindung 193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95" name="Gerade Verbindung 194"/>
          <p:cNvCxnSpPr/>
          <p:nvPr/>
        </p:nvCxnSpPr>
        <p:spPr bwMode="auto">
          <a:xfrm>
            <a:off x="68580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60960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" name="Textfeld 196"/>
          <p:cNvSpPr txBox="1"/>
          <p:nvPr/>
        </p:nvSpPr>
        <p:spPr>
          <a:xfrm>
            <a:off x="5867400" y="5209401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Cdg2</a:t>
            </a:r>
            <a:endParaRPr lang="de-DE" dirty="0"/>
          </a:p>
        </p:txBody>
      </p:sp>
      <p:sp>
        <p:nvSpPr>
          <p:cNvPr id="198" name="Textfeld 197"/>
          <p:cNvSpPr txBox="1"/>
          <p:nvPr/>
        </p:nvSpPr>
        <p:spPr>
          <a:xfrm>
            <a:off x="5029200" y="1447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99" name="Textfeld 198"/>
          <p:cNvSpPr txBox="1"/>
          <p:nvPr/>
        </p:nvSpPr>
        <p:spPr>
          <a:xfrm>
            <a:off x="5048436" y="19328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200" name="Textfeld 136"/>
          <p:cNvSpPr txBox="1"/>
          <p:nvPr/>
        </p:nvSpPr>
        <p:spPr>
          <a:xfrm>
            <a:off x="5007076" y="12192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201" name="Gerade Verbindung 200"/>
          <p:cNvCxnSpPr/>
          <p:nvPr/>
        </p:nvCxnSpPr>
        <p:spPr bwMode="auto">
          <a:xfrm flipH="1">
            <a:off x="4800600" y="144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201"/>
          <p:cNvCxnSpPr/>
          <p:nvPr/>
        </p:nvCxnSpPr>
        <p:spPr bwMode="auto">
          <a:xfrm flipH="1">
            <a:off x="4800600" y="2209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3" name="Textfeld 136"/>
          <p:cNvSpPr txBox="1"/>
          <p:nvPr/>
        </p:nvSpPr>
        <p:spPr>
          <a:xfrm>
            <a:off x="5399485" y="5638800"/>
            <a:ext cx="576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Vout1</a:t>
            </a:r>
            <a:endParaRPr lang="de-DE" dirty="0"/>
          </a:p>
        </p:txBody>
      </p:sp>
      <p:cxnSp>
        <p:nvCxnSpPr>
          <p:cNvPr id="204" name="Gerade Verbindung 203"/>
          <p:cNvCxnSpPr/>
          <p:nvPr/>
        </p:nvCxnSpPr>
        <p:spPr bwMode="auto">
          <a:xfrm>
            <a:off x="914400" y="2743200"/>
            <a:ext cx="26670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Gerade Verbindung 205"/>
          <p:cNvCxnSpPr/>
          <p:nvPr/>
        </p:nvCxnSpPr>
        <p:spPr bwMode="auto">
          <a:xfrm>
            <a:off x="3581400" y="4724400"/>
            <a:ext cx="304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>
            <a:off x="457200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mit Pfeil 207"/>
          <p:cNvCxnSpPr/>
          <p:nvPr/>
        </p:nvCxnSpPr>
        <p:spPr bwMode="auto">
          <a:xfrm flipV="1">
            <a:off x="381000" y="2743200"/>
            <a:ext cx="0" cy="1828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9" name="Rechteck 208"/>
          <p:cNvSpPr/>
          <p:nvPr/>
        </p:nvSpPr>
        <p:spPr>
          <a:xfrm>
            <a:off x="228600" y="4038600"/>
            <a:ext cx="20874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gm1 Rout1 gm2 Rout2 Beta</a:t>
            </a:r>
            <a:endParaRPr lang="de-DE" dirty="0"/>
          </a:p>
        </p:txBody>
      </p:sp>
      <p:sp>
        <p:nvSpPr>
          <p:cNvPr id="210" name="Textfeld 209"/>
          <p:cNvSpPr txBox="1"/>
          <p:nvPr/>
        </p:nvSpPr>
        <p:spPr>
          <a:xfrm>
            <a:off x="838200" y="2514600"/>
            <a:ext cx="2510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1/T1 </a:t>
            </a:r>
            <a:r>
              <a:rPr lang="de-DE" dirty="0"/>
              <a:t>= </a:t>
            </a:r>
            <a:r>
              <a:rPr lang="de-DE" dirty="0" smtClean="0"/>
              <a:t>1/(Cdg2 gm2 Rout2 Rout1)</a:t>
            </a:r>
            <a:endParaRPr lang="de-DE" dirty="0"/>
          </a:p>
        </p:txBody>
      </p:sp>
      <p:sp>
        <p:nvSpPr>
          <p:cNvPr id="211" name="Textfeld 210"/>
          <p:cNvSpPr txBox="1"/>
          <p:nvPr/>
        </p:nvSpPr>
        <p:spPr>
          <a:xfrm>
            <a:off x="3581400" y="4343400"/>
            <a:ext cx="1488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Tout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gm2/</a:t>
            </a:r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 flipH="1">
            <a:off x="2971800" y="2438400"/>
            <a:ext cx="2362200" cy="1905000"/>
          </a:xfrm>
          <a:prstGeom prst="straightConnector1">
            <a:avLst/>
          </a:prstGeom>
          <a:noFill/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 flipH="1" flipV="1">
            <a:off x="3886200" y="5257800"/>
            <a:ext cx="10668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Ellipse 5"/>
          <p:cNvSpPr/>
          <p:nvPr/>
        </p:nvSpPr>
        <p:spPr bwMode="auto">
          <a:xfrm>
            <a:off x="2590800" y="3886200"/>
            <a:ext cx="762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 bwMode="auto">
          <a:xfrm flipH="1">
            <a:off x="2743200" y="3276600"/>
            <a:ext cx="6858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Textfeld 138"/>
          <p:cNvSpPr txBox="1"/>
          <p:nvPr/>
        </p:nvSpPr>
        <p:spPr>
          <a:xfrm>
            <a:off x="3016972" y="2971800"/>
            <a:ext cx="1048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Cdg2=</a:t>
            </a:r>
            <a:r>
              <a:rPr lang="de-DE" dirty="0" smtClean="0">
                <a:solidFill>
                  <a:srgbClr val="0000CC"/>
                </a:solidFill>
              </a:rPr>
              <a:t>Cout1</a:t>
            </a:r>
            <a:endParaRPr lang="de-DE" dirty="0">
              <a:solidFill>
                <a:srgbClr val="0000CC"/>
              </a:solidFill>
            </a:endParaRPr>
          </a:p>
        </p:txBody>
      </p:sp>
      <p:sp>
        <p:nvSpPr>
          <p:cNvPr id="10" name="Ellipse 9"/>
          <p:cNvSpPr/>
          <p:nvPr/>
        </p:nvSpPr>
        <p:spPr bwMode="auto">
          <a:xfrm>
            <a:off x="16002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1" name="Ellipse 140"/>
          <p:cNvSpPr/>
          <p:nvPr/>
        </p:nvSpPr>
        <p:spPr bwMode="auto">
          <a:xfrm>
            <a:off x="3505200" y="4724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2" name="Ellipse 141"/>
          <p:cNvSpPr/>
          <p:nvPr/>
        </p:nvSpPr>
        <p:spPr bwMode="auto">
          <a:xfrm>
            <a:off x="3505200" y="4648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" name="Ellipse 142"/>
          <p:cNvSpPr/>
          <p:nvPr/>
        </p:nvSpPr>
        <p:spPr bwMode="auto">
          <a:xfrm>
            <a:off x="838200" y="2667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28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33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Vergleich: </a:t>
            </a:r>
            <a:r>
              <a:rPr lang="de-DE" dirty="0" err="1"/>
              <a:t>Sourcefolger</a:t>
            </a:r>
            <a:r>
              <a:rPr lang="de-DE" dirty="0"/>
              <a:t>, Common-Source</a:t>
            </a:r>
            <a:endParaRPr lang="de-DE" sz="2800" dirty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sz="1400" dirty="0" smtClean="0"/>
              <a:t>…</a:t>
            </a:r>
            <a:endParaRPr lang="de-DE" sz="1600" dirty="0"/>
          </a:p>
        </p:txBody>
      </p:sp>
      <p:sp>
        <p:nvSpPr>
          <p:cNvPr id="26" name="Line 55"/>
          <p:cNvSpPr>
            <a:spLocks noChangeShapeType="1"/>
          </p:cNvSpPr>
          <p:nvPr/>
        </p:nvSpPr>
        <p:spPr bwMode="auto">
          <a:xfrm>
            <a:off x="7620000" y="167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" name="Line 62"/>
          <p:cNvSpPr>
            <a:spLocks noChangeShapeType="1"/>
          </p:cNvSpPr>
          <p:nvPr/>
        </p:nvSpPr>
        <p:spPr bwMode="auto">
          <a:xfrm>
            <a:off x="5943600" y="1447801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" name="Ellipse 27"/>
          <p:cNvSpPr/>
          <p:nvPr/>
        </p:nvSpPr>
        <p:spPr bwMode="auto">
          <a:xfrm>
            <a:off x="5562600" y="1600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Ellipse 28"/>
          <p:cNvSpPr/>
          <p:nvPr/>
        </p:nvSpPr>
        <p:spPr bwMode="auto">
          <a:xfrm>
            <a:off x="5562600" y="1752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>
            <a:stCxn id="29" idx="4"/>
          </p:cNvCxnSpPr>
          <p:nvPr/>
        </p:nvCxnSpPr>
        <p:spPr bwMode="auto">
          <a:xfrm>
            <a:off x="5715000" y="2057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5715000" y="144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5715000" y="1447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Gruppieren 32"/>
          <p:cNvGrpSpPr/>
          <p:nvPr/>
        </p:nvGrpSpPr>
        <p:grpSpPr>
          <a:xfrm>
            <a:off x="6400800" y="1447800"/>
            <a:ext cx="152400" cy="762000"/>
            <a:chOff x="6705600" y="4648200"/>
            <a:chExt cx="152400" cy="762000"/>
          </a:xfrm>
        </p:grpSpPr>
        <p:cxnSp>
          <p:nvCxnSpPr>
            <p:cNvPr id="34" name="Gerade Verbindung 33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Rechteck 34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6" name="Gerade Verbindung 35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7" name="Gerade Verbindung mit Pfeil 36"/>
          <p:cNvCxnSpPr/>
          <p:nvPr/>
        </p:nvCxnSpPr>
        <p:spPr bwMode="auto">
          <a:xfrm>
            <a:off x="5907492" y="1371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mit Pfeil 37"/>
          <p:cNvCxnSpPr/>
          <p:nvPr/>
        </p:nvCxnSpPr>
        <p:spPr bwMode="auto">
          <a:xfrm>
            <a:off x="5715000" y="1447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Line 55"/>
          <p:cNvSpPr>
            <a:spLocks noChangeShapeType="1"/>
          </p:cNvSpPr>
          <p:nvPr/>
        </p:nvSpPr>
        <p:spPr bwMode="auto">
          <a:xfrm>
            <a:off x="5486401" y="2209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" name="Line 55"/>
          <p:cNvSpPr>
            <a:spLocks noChangeShapeType="1"/>
          </p:cNvSpPr>
          <p:nvPr/>
        </p:nvSpPr>
        <p:spPr bwMode="auto">
          <a:xfrm>
            <a:off x="6248400" y="220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" name="Textfeld 119"/>
          <p:cNvSpPr txBox="1"/>
          <p:nvPr/>
        </p:nvSpPr>
        <p:spPr>
          <a:xfrm>
            <a:off x="6338952" y="19328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Rout1</a:t>
            </a:r>
            <a:endParaRPr lang="de-DE" dirty="0"/>
          </a:p>
        </p:txBody>
      </p:sp>
      <p:sp>
        <p:nvSpPr>
          <p:cNvPr id="42" name="Textfeld 137"/>
          <p:cNvSpPr txBox="1"/>
          <p:nvPr/>
        </p:nvSpPr>
        <p:spPr>
          <a:xfrm>
            <a:off x="5586645" y="1066800"/>
            <a:ext cx="752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-gm1Vin</a:t>
            </a:r>
            <a:endParaRPr lang="de-DE" dirty="0"/>
          </a:p>
        </p:txBody>
      </p:sp>
      <p:sp>
        <p:nvSpPr>
          <p:cNvPr id="43" name="Textfeld 136"/>
          <p:cNvSpPr txBox="1"/>
          <p:nvPr/>
        </p:nvSpPr>
        <p:spPr>
          <a:xfrm>
            <a:off x="8229600" y="14478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  <p:grpSp>
        <p:nvGrpSpPr>
          <p:cNvPr id="44" name="Gruppieren 43"/>
          <p:cNvGrpSpPr/>
          <p:nvPr/>
        </p:nvGrpSpPr>
        <p:grpSpPr>
          <a:xfrm>
            <a:off x="7086600" y="1066800"/>
            <a:ext cx="533400" cy="762000"/>
            <a:chOff x="1600200" y="4419600"/>
            <a:chExt cx="533400" cy="762000"/>
          </a:xfrm>
        </p:grpSpPr>
        <p:sp>
          <p:nvSpPr>
            <p:cNvPr id="4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4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4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4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5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sp>
          <p:nvSpPr>
            <p:cNvPr id="5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de-DE"/>
            </a:p>
          </p:txBody>
        </p:sp>
        <p:cxnSp>
          <p:nvCxnSpPr>
            <p:cNvPr id="52" name="Gerade Verbindung 51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3" name="Ellipse 52"/>
          <p:cNvSpPr/>
          <p:nvPr/>
        </p:nvSpPr>
        <p:spPr bwMode="auto">
          <a:xfrm>
            <a:off x="7467600" y="1828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Ellipse 53"/>
          <p:cNvSpPr/>
          <p:nvPr/>
        </p:nvSpPr>
        <p:spPr bwMode="auto">
          <a:xfrm>
            <a:off x="74676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6200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H="1">
            <a:off x="7467600" y="2590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H="1">
            <a:off x="7467600" y="106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8" name="Gruppieren 57"/>
          <p:cNvGrpSpPr/>
          <p:nvPr/>
        </p:nvGrpSpPr>
        <p:grpSpPr>
          <a:xfrm>
            <a:off x="7924800" y="1676400"/>
            <a:ext cx="457200" cy="762001"/>
            <a:chOff x="4876800" y="1828800"/>
            <a:chExt cx="457200" cy="685800"/>
          </a:xfrm>
        </p:grpSpPr>
        <p:cxnSp>
          <p:nvCxnSpPr>
            <p:cNvPr id="59" name="Gerade Verbindung 58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3" name="Textfeld 135"/>
          <p:cNvSpPr txBox="1"/>
          <p:nvPr/>
        </p:nvSpPr>
        <p:spPr>
          <a:xfrm>
            <a:off x="8212047" y="2085201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 flipH="1">
            <a:off x="8001000" y="2590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7848600" y="167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81534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feld 67"/>
          <p:cNvSpPr txBox="1"/>
          <p:nvPr/>
        </p:nvSpPr>
        <p:spPr>
          <a:xfrm>
            <a:off x="7620000" y="13994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gm2</a:t>
            </a:r>
            <a:endParaRPr lang="de-DE" dirty="0"/>
          </a:p>
        </p:txBody>
      </p:sp>
      <p:grpSp>
        <p:nvGrpSpPr>
          <p:cNvPr id="69" name="Gruppieren 68"/>
          <p:cNvGrpSpPr/>
          <p:nvPr/>
        </p:nvGrpSpPr>
        <p:grpSpPr>
          <a:xfrm>
            <a:off x="6705600" y="1447800"/>
            <a:ext cx="457200" cy="762001"/>
            <a:chOff x="4876800" y="1828800"/>
            <a:chExt cx="457200" cy="685800"/>
          </a:xfrm>
        </p:grpSpPr>
        <p:cxnSp>
          <p:nvCxnSpPr>
            <p:cNvPr id="70" name="Gerade Verbindung 69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Gerade Verbindung 71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4" name="Textfeld 119"/>
          <p:cNvSpPr txBox="1"/>
          <p:nvPr/>
        </p:nvSpPr>
        <p:spPr>
          <a:xfrm>
            <a:off x="6781800" y="19328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C</a:t>
            </a:r>
            <a:r>
              <a:rPr lang="de-DE" dirty="0" smtClean="0"/>
              <a:t>out1</a:t>
            </a:r>
            <a:endParaRPr lang="de-DE" dirty="0"/>
          </a:p>
        </p:txBody>
      </p:sp>
      <p:sp>
        <p:nvSpPr>
          <p:cNvPr id="75" name="Textfeld 137"/>
          <p:cNvSpPr txBox="1"/>
          <p:nvPr/>
        </p:nvSpPr>
        <p:spPr>
          <a:xfrm>
            <a:off x="6641014" y="1219200"/>
            <a:ext cx="576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Vout1</a:t>
            </a:r>
            <a:endParaRPr lang="de-DE" dirty="0"/>
          </a:p>
        </p:txBody>
      </p:sp>
      <p:sp>
        <p:nvSpPr>
          <p:cNvPr id="145" name="Ellipse 144"/>
          <p:cNvSpPr/>
          <p:nvPr/>
        </p:nvSpPr>
        <p:spPr bwMode="auto">
          <a:xfrm>
            <a:off x="4343400" y="6019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6" name="Ellipse 145"/>
          <p:cNvSpPr/>
          <p:nvPr/>
        </p:nvSpPr>
        <p:spPr bwMode="auto">
          <a:xfrm>
            <a:off x="4343400" y="6172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7" name="Gerade Verbindung 146"/>
          <p:cNvCxnSpPr>
            <a:stCxn id="146" idx="4"/>
          </p:cNvCxnSpPr>
          <p:nvPr/>
        </p:nvCxnSpPr>
        <p:spPr bwMode="auto">
          <a:xfrm>
            <a:off x="4495800" y="6477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4495800" y="5867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9" name="Gruppieren 148"/>
          <p:cNvGrpSpPr/>
          <p:nvPr/>
        </p:nvGrpSpPr>
        <p:grpSpPr>
          <a:xfrm>
            <a:off x="5181600" y="5867400"/>
            <a:ext cx="152400" cy="762000"/>
            <a:chOff x="6705600" y="4648200"/>
            <a:chExt cx="152400" cy="762000"/>
          </a:xfrm>
        </p:grpSpPr>
        <p:cxnSp>
          <p:nvCxnSpPr>
            <p:cNvPr id="150" name="Gerade Verbindung 149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1" name="Rechteck 150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2" name="Gerade Verbindung 151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3" name="Gerade Verbindung mit Pfeil 152"/>
          <p:cNvCxnSpPr/>
          <p:nvPr/>
        </p:nvCxnSpPr>
        <p:spPr bwMode="auto">
          <a:xfrm rot="10800000">
            <a:off x="4495800" y="5867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" name="Line 55"/>
          <p:cNvSpPr>
            <a:spLocks noChangeShapeType="1"/>
          </p:cNvSpPr>
          <p:nvPr/>
        </p:nvSpPr>
        <p:spPr bwMode="auto">
          <a:xfrm>
            <a:off x="4267201" y="662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5" name="Textfeld 154"/>
          <p:cNvSpPr txBox="1"/>
          <p:nvPr/>
        </p:nvSpPr>
        <p:spPr>
          <a:xfrm>
            <a:off x="3886200" y="586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3905436" y="63524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157" name="Textfeld 136"/>
          <p:cNvSpPr txBox="1"/>
          <p:nvPr/>
        </p:nvSpPr>
        <p:spPr>
          <a:xfrm>
            <a:off x="3864076" y="5638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158" name="Gerade Verbindung 157"/>
          <p:cNvCxnSpPr/>
          <p:nvPr/>
        </p:nvCxnSpPr>
        <p:spPr bwMode="auto">
          <a:xfrm flipH="1">
            <a:off x="3657600" y="586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 flipH="1">
            <a:off x="3657600" y="6629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Line 55"/>
          <p:cNvSpPr>
            <a:spLocks noChangeShapeType="1"/>
          </p:cNvSpPr>
          <p:nvPr/>
        </p:nvSpPr>
        <p:spPr bwMode="auto">
          <a:xfrm>
            <a:off x="5029200" y="662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61" name="Gerade Verbindung 160"/>
          <p:cNvCxnSpPr/>
          <p:nvPr/>
        </p:nvCxnSpPr>
        <p:spPr bwMode="auto">
          <a:xfrm>
            <a:off x="4495800" y="58674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2" name="Ellipse 161"/>
          <p:cNvSpPr/>
          <p:nvPr/>
        </p:nvSpPr>
        <p:spPr bwMode="auto">
          <a:xfrm>
            <a:off x="6629400" y="6019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3" name="Ellipse 162"/>
          <p:cNvSpPr/>
          <p:nvPr/>
        </p:nvSpPr>
        <p:spPr bwMode="auto">
          <a:xfrm>
            <a:off x="6629400" y="6172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4" name="Gerade Verbindung 163"/>
          <p:cNvCxnSpPr>
            <a:stCxn id="163" idx="4"/>
          </p:cNvCxnSpPr>
          <p:nvPr/>
        </p:nvCxnSpPr>
        <p:spPr bwMode="auto">
          <a:xfrm>
            <a:off x="6781800" y="6477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164"/>
          <p:cNvCxnSpPr/>
          <p:nvPr/>
        </p:nvCxnSpPr>
        <p:spPr bwMode="auto">
          <a:xfrm>
            <a:off x="6781800" y="5867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6" name="Gruppieren 165"/>
          <p:cNvGrpSpPr/>
          <p:nvPr/>
        </p:nvGrpSpPr>
        <p:grpSpPr>
          <a:xfrm>
            <a:off x="7467600" y="5867400"/>
            <a:ext cx="152400" cy="762000"/>
            <a:chOff x="6705600" y="4648200"/>
            <a:chExt cx="152400" cy="762000"/>
          </a:xfrm>
        </p:grpSpPr>
        <p:cxnSp>
          <p:nvCxnSpPr>
            <p:cNvPr id="167" name="Gerade Verbindung 166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8" name="Rechteck 167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9" name="Gerade Verbindung 168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70" name="Gerade Verbindung mit Pfeil 169"/>
          <p:cNvCxnSpPr>
            <a:endCxn id="162" idx="0"/>
          </p:cNvCxnSpPr>
          <p:nvPr/>
        </p:nvCxnSpPr>
        <p:spPr bwMode="auto">
          <a:xfrm>
            <a:off x="6781800" y="5867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1" name="Line 55"/>
          <p:cNvSpPr>
            <a:spLocks noChangeShapeType="1"/>
          </p:cNvSpPr>
          <p:nvPr/>
        </p:nvSpPr>
        <p:spPr bwMode="auto">
          <a:xfrm>
            <a:off x="6553201" y="662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2" name="Textfeld 171"/>
          <p:cNvSpPr txBox="1"/>
          <p:nvPr/>
        </p:nvSpPr>
        <p:spPr>
          <a:xfrm>
            <a:off x="5867400" y="586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73" name="Textfeld 172"/>
          <p:cNvSpPr txBox="1"/>
          <p:nvPr/>
        </p:nvSpPr>
        <p:spPr>
          <a:xfrm>
            <a:off x="5886636" y="63524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74" name="Gerade Verbindung 173"/>
          <p:cNvCxnSpPr/>
          <p:nvPr/>
        </p:nvCxnSpPr>
        <p:spPr bwMode="auto">
          <a:xfrm flipH="1">
            <a:off x="5638800" y="586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5638800" y="6629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6" name="Line 55"/>
          <p:cNvSpPr>
            <a:spLocks noChangeShapeType="1"/>
          </p:cNvSpPr>
          <p:nvPr/>
        </p:nvSpPr>
        <p:spPr bwMode="auto">
          <a:xfrm>
            <a:off x="7315200" y="662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77" name="Gerade Verbindung 176"/>
          <p:cNvCxnSpPr/>
          <p:nvPr/>
        </p:nvCxnSpPr>
        <p:spPr bwMode="auto">
          <a:xfrm>
            <a:off x="6781800" y="58674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4364932" y="6352401"/>
            <a:ext cx="744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 Vin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5197768" y="63524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Rout1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6564017" y="6352401"/>
            <a:ext cx="918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</a:t>
            </a:r>
            <a:r>
              <a:rPr lang="de-DE" dirty="0" smtClean="0"/>
              <a:t>m2 Vout1</a:t>
            </a:r>
            <a:endParaRPr lang="de-DE" dirty="0"/>
          </a:p>
        </p:txBody>
      </p:sp>
      <p:sp>
        <p:nvSpPr>
          <p:cNvPr id="181" name="Textfeld 180"/>
          <p:cNvSpPr txBox="1"/>
          <p:nvPr/>
        </p:nvSpPr>
        <p:spPr>
          <a:xfrm>
            <a:off x="7559968" y="63524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Rout2</a:t>
            </a:r>
            <a:endParaRPr lang="de-DE" dirty="0"/>
          </a:p>
        </p:txBody>
      </p:sp>
      <p:grpSp>
        <p:nvGrpSpPr>
          <p:cNvPr id="182" name="Gruppieren 181"/>
          <p:cNvGrpSpPr/>
          <p:nvPr/>
        </p:nvGrpSpPr>
        <p:grpSpPr>
          <a:xfrm>
            <a:off x="8153400" y="5867400"/>
            <a:ext cx="457200" cy="762001"/>
            <a:chOff x="4876800" y="1828800"/>
            <a:chExt cx="457200" cy="685800"/>
          </a:xfrm>
        </p:grpSpPr>
        <p:cxnSp>
          <p:nvCxnSpPr>
            <p:cNvPr id="183" name="Gerade Verbindung 182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Gerade Verbindung 183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5" name="Gerade Verbindung 184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6" name="Gerade Verbindung 185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87" name="Gerade Verbindung 186"/>
          <p:cNvCxnSpPr/>
          <p:nvPr/>
        </p:nvCxnSpPr>
        <p:spPr bwMode="auto">
          <a:xfrm flipH="1">
            <a:off x="8229600" y="6629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Textfeld 187"/>
          <p:cNvSpPr txBox="1"/>
          <p:nvPr/>
        </p:nvSpPr>
        <p:spPr>
          <a:xfrm>
            <a:off x="8424480" y="63246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189" name="Gerade Verbindung mit Pfeil 188"/>
          <p:cNvCxnSpPr/>
          <p:nvPr/>
        </p:nvCxnSpPr>
        <p:spPr bwMode="auto">
          <a:xfrm>
            <a:off x="4724400" y="5791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0" name="Gruppieren 189"/>
          <p:cNvGrpSpPr/>
          <p:nvPr/>
        </p:nvGrpSpPr>
        <p:grpSpPr>
          <a:xfrm rot="5400000">
            <a:off x="6248400" y="5105400"/>
            <a:ext cx="457200" cy="762001"/>
            <a:chOff x="4876800" y="1828800"/>
            <a:chExt cx="457200" cy="685800"/>
          </a:xfrm>
        </p:grpSpPr>
        <p:cxnSp>
          <p:nvCxnSpPr>
            <p:cNvPr id="191" name="Gerade Verbindung 190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" name="Gerade Verbindung 191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3" name="Gerade Verbindung 192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4" name="Gerade Verbindung 193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95" name="Gerade Verbindung 194"/>
          <p:cNvCxnSpPr/>
          <p:nvPr/>
        </p:nvCxnSpPr>
        <p:spPr bwMode="auto">
          <a:xfrm>
            <a:off x="68580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60960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" name="Textfeld 196"/>
          <p:cNvSpPr txBox="1"/>
          <p:nvPr/>
        </p:nvSpPr>
        <p:spPr>
          <a:xfrm>
            <a:off x="5867400" y="5209401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Cdg2</a:t>
            </a:r>
            <a:endParaRPr lang="de-DE" dirty="0"/>
          </a:p>
        </p:txBody>
      </p:sp>
      <p:sp>
        <p:nvSpPr>
          <p:cNvPr id="198" name="Textfeld 197"/>
          <p:cNvSpPr txBox="1"/>
          <p:nvPr/>
        </p:nvSpPr>
        <p:spPr>
          <a:xfrm>
            <a:off x="5029200" y="1447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99" name="Textfeld 198"/>
          <p:cNvSpPr txBox="1"/>
          <p:nvPr/>
        </p:nvSpPr>
        <p:spPr>
          <a:xfrm>
            <a:off x="5048436" y="19328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200" name="Textfeld 136"/>
          <p:cNvSpPr txBox="1"/>
          <p:nvPr/>
        </p:nvSpPr>
        <p:spPr>
          <a:xfrm>
            <a:off x="5007076" y="12192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201" name="Gerade Verbindung 200"/>
          <p:cNvCxnSpPr/>
          <p:nvPr/>
        </p:nvCxnSpPr>
        <p:spPr bwMode="auto">
          <a:xfrm flipH="1">
            <a:off x="4800600" y="144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201"/>
          <p:cNvCxnSpPr/>
          <p:nvPr/>
        </p:nvCxnSpPr>
        <p:spPr bwMode="auto">
          <a:xfrm flipH="1">
            <a:off x="4800600" y="2209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3" name="Textfeld 136"/>
          <p:cNvSpPr txBox="1"/>
          <p:nvPr/>
        </p:nvSpPr>
        <p:spPr>
          <a:xfrm>
            <a:off x="5399485" y="5638800"/>
            <a:ext cx="576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Vout1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3124200" y="2895600"/>
            <a:ext cx="5867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err="1"/>
              <a:t>Tfb_cs</a:t>
            </a:r>
            <a:r>
              <a:rPr lang="de-DE" dirty="0"/>
              <a:t> = Rout1 gm2 Rout2 Cdg2 / (Beta gm1 Rout1 gm2 Rout2) </a:t>
            </a:r>
            <a:r>
              <a:rPr lang="de-DE" dirty="0" smtClean="0"/>
              <a:t>= Cdg2/gm1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3352800" y="3304401"/>
            <a:ext cx="441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err="1"/>
              <a:t>Tfb_sf</a:t>
            </a:r>
            <a:r>
              <a:rPr lang="de-DE" dirty="0"/>
              <a:t> = Rout1 Cout1 / (Beta gm1 </a:t>
            </a:r>
            <a:r>
              <a:rPr lang="de-DE" dirty="0" err="1"/>
              <a:t>Rout</a:t>
            </a:r>
            <a:r>
              <a:rPr lang="de-DE" dirty="0"/>
              <a:t> 1) </a:t>
            </a:r>
            <a:r>
              <a:rPr lang="de-DE" dirty="0" smtClean="0"/>
              <a:t>= Cout1/gm1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6507998" y="3990201"/>
            <a:ext cx="21788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Routfb</a:t>
            </a:r>
            <a:r>
              <a:rPr lang="de-DE" dirty="0"/>
              <a:t> = 1/(gm1 Rout1 gm2) </a:t>
            </a:r>
          </a:p>
        </p:txBody>
      </p:sp>
      <p:cxnSp>
        <p:nvCxnSpPr>
          <p:cNvPr id="227" name="Gerade Verbindung mit Pfeil 226"/>
          <p:cNvCxnSpPr/>
          <p:nvPr/>
        </p:nvCxnSpPr>
        <p:spPr bwMode="auto">
          <a:xfrm>
            <a:off x="228600" y="4572000"/>
            <a:ext cx="4418144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Gerade Verbindung mit Pfeil 227"/>
          <p:cNvCxnSpPr/>
          <p:nvPr/>
        </p:nvCxnSpPr>
        <p:spPr bwMode="auto">
          <a:xfrm flipV="1">
            <a:off x="760544" y="2209800"/>
            <a:ext cx="1456" cy="2590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740432" y="3352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>
            <a:off x="1654832" y="3352800"/>
            <a:ext cx="1925112" cy="144780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31" name="Grafik 2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4800600"/>
            <a:ext cx="6032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232" name="Gerade Verbindung mit Pfeil 231"/>
          <p:cNvCxnSpPr/>
          <p:nvPr/>
        </p:nvCxnSpPr>
        <p:spPr bwMode="auto">
          <a:xfrm flipH="1" flipV="1">
            <a:off x="1065344" y="3366700"/>
            <a:ext cx="1456" cy="1205300"/>
          </a:xfrm>
          <a:prstGeom prst="straightConnector1">
            <a:avLst/>
          </a:prstGeom>
          <a:noFill/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33" name="Object 7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623722853"/>
              </p:ext>
            </p:extLst>
          </p:nvPr>
        </p:nvGraphicFramePr>
        <p:xfrm>
          <a:off x="152400" y="2362200"/>
          <a:ext cx="762000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985" name="Formel" r:id="rId4" imgW="698400" imgH="203040" progId="Equation.3">
                  <p:embed/>
                </p:oleObj>
              </mc:Choice>
              <mc:Fallback>
                <p:oleObj name="Formel" r:id="rId4" imgW="698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362200"/>
                        <a:ext cx="762000" cy="22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4" name="Gerade Verbindung 233"/>
          <p:cNvCxnSpPr/>
          <p:nvPr/>
        </p:nvCxnSpPr>
        <p:spPr bwMode="auto">
          <a:xfrm>
            <a:off x="3579944" y="4800600"/>
            <a:ext cx="304800" cy="53340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" name="Textfeld 234"/>
          <p:cNvSpPr txBox="1"/>
          <p:nvPr/>
        </p:nvSpPr>
        <p:spPr>
          <a:xfrm>
            <a:off x="1219200" y="3429000"/>
            <a:ext cx="1657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CC"/>
                </a:solidFill>
              </a:rPr>
              <a:t>1/T1 </a:t>
            </a:r>
            <a:r>
              <a:rPr lang="de-DE" dirty="0">
                <a:solidFill>
                  <a:srgbClr val="0000CC"/>
                </a:solidFill>
              </a:rPr>
              <a:t>= </a:t>
            </a:r>
            <a:r>
              <a:rPr lang="de-DE" dirty="0" smtClean="0">
                <a:solidFill>
                  <a:srgbClr val="0000CC"/>
                </a:solidFill>
              </a:rPr>
              <a:t>1/Cout1 Rout1</a:t>
            </a:r>
            <a:endParaRPr lang="de-DE" dirty="0">
              <a:solidFill>
                <a:srgbClr val="0000CC"/>
              </a:solidFill>
            </a:endParaRPr>
          </a:p>
        </p:txBody>
      </p:sp>
      <p:sp>
        <p:nvSpPr>
          <p:cNvPr id="236" name="Textfeld 235"/>
          <p:cNvSpPr txBox="1"/>
          <p:nvPr/>
        </p:nvSpPr>
        <p:spPr>
          <a:xfrm>
            <a:off x="2198784" y="4800600"/>
            <a:ext cx="1488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CC"/>
                </a:solidFill>
              </a:rPr>
              <a:t>1/</a:t>
            </a:r>
            <a:r>
              <a:rPr lang="de-DE" dirty="0" err="1" smtClean="0">
                <a:solidFill>
                  <a:srgbClr val="0000CC"/>
                </a:solidFill>
              </a:rPr>
              <a:t>Tout</a:t>
            </a:r>
            <a:r>
              <a:rPr lang="de-DE" dirty="0" smtClean="0">
                <a:solidFill>
                  <a:srgbClr val="0000CC"/>
                </a:solidFill>
              </a:rPr>
              <a:t> </a:t>
            </a:r>
            <a:r>
              <a:rPr lang="de-DE" dirty="0">
                <a:solidFill>
                  <a:srgbClr val="0000CC"/>
                </a:solidFill>
              </a:rPr>
              <a:t>= </a:t>
            </a:r>
            <a:r>
              <a:rPr lang="de-DE" dirty="0" smtClean="0">
                <a:solidFill>
                  <a:srgbClr val="0000CC"/>
                </a:solidFill>
              </a:rPr>
              <a:t>gm2/</a:t>
            </a:r>
            <a:r>
              <a:rPr lang="de-DE" dirty="0" err="1" smtClean="0">
                <a:solidFill>
                  <a:srgbClr val="0000CC"/>
                </a:solidFill>
              </a:rPr>
              <a:t>Cout</a:t>
            </a:r>
            <a:endParaRPr lang="de-DE" dirty="0">
              <a:solidFill>
                <a:srgbClr val="0000CC"/>
              </a:solidFill>
            </a:endParaRPr>
          </a:p>
        </p:txBody>
      </p:sp>
      <p:sp>
        <p:nvSpPr>
          <p:cNvPr id="237" name="Rechteck 236"/>
          <p:cNvSpPr/>
          <p:nvPr/>
        </p:nvSpPr>
        <p:spPr>
          <a:xfrm>
            <a:off x="1066800" y="4267200"/>
            <a:ext cx="12939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0000CC"/>
                </a:solidFill>
              </a:rPr>
              <a:t>gm1 Rout1 Beta</a:t>
            </a:r>
            <a:endParaRPr lang="de-DE" dirty="0">
              <a:solidFill>
                <a:srgbClr val="0000CC"/>
              </a:solidFill>
            </a:endParaRPr>
          </a:p>
        </p:txBody>
      </p:sp>
      <p:cxnSp>
        <p:nvCxnSpPr>
          <p:cNvPr id="238" name="Gerade Verbindung 237"/>
          <p:cNvCxnSpPr/>
          <p:nvPr/>
        </p:nvCxnSpPr>
        <p:spPr bwMode="auto">
          <a:xfrm>
            <a:off x="914400" y="2743200"/>
            <a:ext cx="26670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238"/>
          <p:cNvCxnSpPr/>
          <p:nvPr/>
        </p:nvCxnSpPr>
        <p:spPr bwMode="auto">
          <a:xfrm>
            <a:off x="3581400" y="4724400"/>
            <a:ext cx="304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>
            <a:off x="457200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mit Pfeil 240"/>
          <p:cNvCxnSpPr/>
          <p:nvPr/>
        </p:nvCxnSpPr>
        <p:spPr bwMode="auto">
          <a:xfrm flipV="1">
            <a:off x="381000" y="2743200"/>
            <a:ext cx="0" cy="1828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2" name="Rechteck 241"/>
          <p:cNvSpPr/>
          <p:nvPr/>
        </p:nvSpPr>
        <p:spPr>
          <a:xfrm>
            <a:off x="228600" y="4038600"/>
            <a:ext cx="20874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gm1 Rout1 gm2 Rout2 Beta</a:t>
            </a:r>
            <a:endParaRPr lang="de-DE" dirty="0"/>
          </a:p>
        </p:txBody>
      </p:sp>
      <p:sp>
        <p:nvSpPr>
          <p:cNvPr id="243" name="Textfeld 242"/>
          <p:cNvSpPr txBox="1"/>
          <p:nvPr/>
        </p:nvSpPr>
        <p:spPr>
          <a:xfrm>
            <a:off x="838200" y="2514600"/>
            <a:ext cx="2510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1/T1 </a:t>
            </a:r>
            <a:r>
              <a:rPr lang="de-DE" dirty="0"/>
              <a:t>= </a:t>
            </a:r>
            <a:r>
              <a:rPr lang="de-DE" dirty="0" smtClean="0"/>
              <a:t>1/(Cdg2 gm2 Rout2 Rout1)</a:t>
            </a:r>
            <a:endParaRPr lang="de-DE" dirty="0"/>
          </a:p>
        </p:txBody>
      </p:sp>
      <p:cxnSp>
        <p:nvCxnSpPr>
          <p:cNvPr id="244" name="Gerade Verbindung mit Pfeil 243"/>
          <p:cNvCxnSpPr/>
          <p:nvPr/>
        </p:nvCxnSpPr>
        <p:spPr bwMode="auto">
          <a:xfrm flipH="1" flipV="1">
            <a:off x="3886200" y="5257800"/>
            <a:ext cx="10668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" name="Ellipse 244"/>
          <p:cNvSpPr/>
          <p:nvPr/>
        </p:nvSpPr>
        <p:spPr bwMode="auto">
          <a:xfrm>
            <a:off x="2590800" y="3886200"/>
            <a:ext cx="762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6" name="Gerade Verbindung mit Pfeil 245"/>
          <p:cNvCxnSpPr/>
          <p:nvPr/>
        </p:nvCxnSpPr>
        <p:spPr bwMode="auto">
          <a:xfrm flipH="1">
            <a:off x="2743200" y="3276600"/>
            <a:ext cx="2286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Textfeld 246"/>
          <p:cNvSpPr txBox="1"/>
          <p:nvPr/>
        </p:nvSpPr>
        <p:spPr>
          <a:xfrm>
            <a:off x="2286000" y="2971800"/>
            <a:ext cx="1048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Cdg2=</a:t>
            </a:r>
            <a:r>
              <a:rPr lang="de-DE" dirty="0" smtClean="0">
                <a:solidFill>
                  <a:srgbClr val="0000CC"/>
                </a:solidFill>
              </a:rPr>
              <a:t>Cout1</a:t>
            </a:r>
            <a:endParaRPr lang="de-DE" dirty="0">
              <a:solidFill>
                <a:srgbClr val="0000CC"/>
              </a:solidFill>
            </a:endParaRPr>
          </a:p>
        </p:txBody>
      </p:sp>
      <p:sp>
        <p:nvSpPr>
          <p:cNvPr id="248" name="Ellipse 247"/>
          <p:cNvSpPr/>
          <p:nvPr/>
        </p:nvSpPr>
        <p:spPr bwMode="auto">
          <a:xfrm>
            <a:off x="16002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Ellipse 248"/>
          <p:cNvSpPr/>
          <p:nvPr/>
        </p:nvSpPr>
        <p:spPr bwMode="auto">
          <a:xfrm>
            <a:off x="3505200" y="4724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0" name="Ellipse 249"/>
          <p:cNvSpPr/>
          <p:nvPr/>
        </p:nvSpPr>
        <p:spPr bwMode="auto">
          <a:xfrm>
            <a:off x="3505200" y="4648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1" name="Ellipse 250"/>
          <p:cNvSpPr/>
          <p:nvPr/>
        </p:nvSpPr>
        <p:spPr bwMode="auto">
          <a:xfrm>
            <a:off x="838200" y="2667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 bwMode="auto">
          <a:xfrm flipH="1">
            <a:off x="3352800" y="3124200"/>
            <a:ext cx="15240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 flipH="1">
            <a:off x="3352800" y="3581400"/>
            <a:ext cx="53340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2297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34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Vergleich: </a:t>
            </a:r>
            <a:r>
              <a:rPr lang="de-DE" dirty="0" err="1"/>
              <a:t>Sourcefolger</a:t>
            </a:r>
            <a:r>
              <a:rPr lang="de-DE" dirty="0"/>
              <a:t>, Common-Source</a:t>
            </a:r>
            <a:endParaRPr lang="de-DE" sz="2800" dirty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sz="1400" dirty="0"/>
              <a:t>Beide Schaltungen sind stabil und gleich </a:t>
            </a:r>
            <a:r>
              <a:rPr lang="de-DE" sz="1400" dirty="0" smtClean="0"/>
              <a:t>schnell.</a:t>
            </a:r>
          </a:p>
          <a:p>
            <a:r>
              <a:rPr lang="de-DE" sz="1400" dirty="0" smtClean="0"/>
              <a:t>Beide </a:t>
            </a:r>
            <a:r>
              <a:rPr lang="de-DE" sz="1400" dirty="0"/>
              <a:t>Verstärker haben sehr niedrigen Ausgangswiderstand ~ 1 Ohm. </a:t>
            </a:r>
            <a:endParaRPr lang="de-DE" sz="1400" dirty="0" smtClean="0"/>
          </a:p>
          <a:p>
            <a:r>
              <a:rPr lang="de-DE" sz="1400" dirty="0" smtClean="0"/>
              <a:t>Der </a:t>
            </a:r>
            <a:r>
              <a:rPr lang="de-DE" sz="1400" dirty="0"/>
              <a:t>Verstärker mit der </a:t>
            </a:r>
            <a:r>
              <a:rPr lang="de-DE" sz="1400" dirty="0" smtClean="0"/>
              <a:t>Common-Source </a:t>
            </a:r>
            <a:r>
              <a:rPr lang="de-DE" sz="1400" dirty="0"/>
              <a:t>Ausgangsstufe hat um Faktor gm2 Rout2 höhere DC Verstärkung. Das ist wichtig wenn wir eine hohe </a:t>
            </a:r>
            <a:r>
              <a:rPr lang="de-DE" sz="1400" dirty="0" err="1"/>
              <a:t>Afb</a:t>
            </a:r>
            <a:r>
              <a:rPr lang="de-DE" sz="1400" dirty="0"/>
              <a:t>-Verstärkung (Verstärkung mit Gegenkopplung) realisieren wollen – die Linearität ist </a:t>
            </a:r>
            <a:r>
              <a:rPr lang="de-DE" sz="1400" dirty="0" smtClean="0"/>
              <a:t>besser.</a:t>
            </a:r>
          </a:p>
          <a:p>
            <a:r>
              <a:rPr lang="de-DE" sz="1400" dirty="0" smtClean="0"/>
              <a:t>Der </a:t>
            </a:r>
            <a:r>
              <a:rPr lang="de-DE" sz="1400" dirty="0"/>
              <a:t>Signalbereich am Ausgang ist ebenfalls besser. </a:t>
            </a:r>
          </a:p>
        </p:txBody>
      </p:sp>
      <p:sp>
        <p:nvSpPr>
          <p:cNvPr id="136" name="Ellipse 135"/>
          <p:cNvSpPr/>
          <p:nvPr/>
        </p:nvSpPr>
        <p:spPr bwMode="auto">
          <a:xfrm>
            <a:off x="20574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Ellipse 136"/>
          <p:cNvSpPr/>
          <p:nvPr/>
        </p:nvSpPr>
        <p:spPr bwMode="auto">
          <a:xfrm>
            <a:off x="20574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8" name="Gerade Verbindung 137"/>
          <p:cNvCxnSpPr>
            <a:stCxn id="137" idx="4"/>
          </p:cNvCxnSpPr>
          <p:nvPr/>
        </p:nvCxnSpPr>
        <p:spPr bwMode="auto">
          <a:xfrm>
            <a:off x="22098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2209800" y="4419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2209800" y="44196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1" name="Gruppieren 140"/>
          <p:cNvGrpSpPr/>
          <p:nvPr/>
        </p:nvGrpSpPr>
        <p:grpSpPr>
          <a:xfrm>
            <a:off x="2895600" y="4419600"/>
            <a:ext cx="152400" cy="762000"/>
            <a:chOff x="6705600" y="4648200"/>
            <a:chExt cx="152400" cy="762000"/>
          </a:xfrm>
        </p:grpSpPr>
        <p:cxnSp>
          <p:nvCxnSpPr>
            <p:cNvPr id="142" name="Gerade Verbindung 141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3" name="Rechteck 142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4" name="Gerade Verbindung 143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05" name="Gerade Verbindung mit Pfeil 204"/>
          <p:cNvCxnSpPr/>
          <p:nvPr/>
        </p:nvCxnSpPr>
        <p:spPr bwMode="auto">
          <a:xfrm>
            <a:off x="2402292" y="4343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Gerade Verbindung mit Pfeil 211"/>
          <p:cNvCxnSpPr/>
          <p:nvPr/>
        </p:nvCxnSpPr>
        <p:spPr bwMode="auto">
          <a:xfrm rot="10800000">
            <a:off x="2209800" y="44196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3" name="Line 55"/>
          <p:cNvSpPr>
            <a:spLocks noChangeShapeType="1"/>
          </p:cNvSpPr>
          <p:nvPr/>
        </p:nvSpPr>
        <p:spPr bwMode="auto">
          <a:xfrm>
            <a:off x="1981201" y="5181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4" name="Textfeld 213"/>
          <p:cNvSpPr txBox="1"/>
          <p:nvPr/>
        </p:nvSpPr>
        <p:spPr>
          <a:xfrm>
            <a:off x="1295400" y="44196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215" name="Textfeld 214"/>
          <p:cNvSpPr txBox="1"/>
          <p:nvPr/>
        </p:nvSpPr>
        <p:spPr>
          <a:xfrm>
            <a:off x="1314636" y="49046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216" name="Textfeld 136"/>
          <p:cNvSpPr txBox="1"/>
          <p:nvPr/>
        </p:nvSpPr>
        <p:spPr>
          <a:xfrm>
            <a:off x="1273276" y="4191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217" name="Gerade Verbindung 216"/>
          <p:cNvCxnSpPr/>
          <p:nvPr/>
        </p:nvCxnSpPr>
        <p:spPr bwMode="auto">
          <a:xfrm flipH="1">
            <a:off x="1066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Gerade Verbindung 217"/>
          <p:cNvCxnSpPr/>
          <p:nvPr/>
        </p:nvCxnSpPr>
        <p:spPr bwMode="auto">
          <a:xfrm flipH="1">
            <a:off x="10668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9" name="Line 55"/>
          <p:cNvSpPr>
            <a:spLocks noChangeShapeType="1"/>
          </p:cNvSpPr>
          <p:nvPr/>
        </p:nvSpPr>
        <p:spPr bwMode="auto">
          <a:xfrm>
            <a:off x="2743200" y="5181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20" name="Gruppieren 219"/>
          <p:cNvGrpSpPr/>
          <p:nvPr/>
        </p:nvGrpSpPr>
        <p:grpSpPr>
          <a:xfrm>
            <a:off x="3505200" y="4038600"/>
            <a:ext cx="533400" cy="762000"/>
            <a:chOff x="1600200" y="4419600"/>
            <a:chExt cx="533400" cy="762000"/>
          </a:xfrm>
        </p:grpSpPr>
        <p:sp>
          <p:nvSpPr>
            <p:cNvPr id="22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2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29" name="Gerade Verbindung 228"/>
          <p:cNvCxnSpPr/>
          <p:nvPr/>
        </p:nvCxnSpPr>
        <p:spPr bwMode="auto">
          <a:xfrm>
            <a:off x="38862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>
            <a:stCxn id="227" idx="0"/>
          </p:cNvCxnSpPr>
          <p:nvPr/>
        </p:nvCxnSpPr>
        <p:spPr bwMode="auto">
          <a:xfrm>
            <a:off x="4038600" y="4800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 flipV="1">
            <a:off x="2971800" y="33528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2" name="Gruppieren 231"/>
          <p:cNvGrpSpPr/>
          <p:nvPr/>
        </p:nvGrpSpPr>
        <p:grpSpPr>
          <a:xfrm flipV="1">
            <a:off x="3505200" y="2971800"/>
            <a:ext cx="533400" cy="762000"/>
            <a:chOff x="1600200" y="4419600"/>
            <a:chExt cx="533400" cy="762000"/>
          </a:xfrm>
        </p:grpSpPr>
        <p:sp>
          <p:nvSpPr>
            <p:cNvPr id="23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4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41" name="Gerade Verbindung 240"/>
          <p:cNvCxnSpPr/>
          <p:nvPr/>
        </p:nvCxnSpPr>
        <p:spPr bwMode="auto">
          <a:xfrm flipV="1">
            <a:off x="3886200" y="2819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 flipV="1">
            <a:off x="4038600" y="2819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3" name="Ellipse 242"/>
          <p:cNvSpPr/>
          <p:nvPr/>
        </p:nvSpPr>
        <p:spPr bwMode="auto">
          <a:xfrm>
            <a:off x="3657600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4" name="Textfeld 243"/>
          <p:cNvSpPr txBox="1"/>
          <p:nvPr/>
        </p:nvSpPr>
        <p:spPr>
          <a:xfrm>
            <a:off x="3048000" y="31242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V</a:t>
            </a:r>
            <a:r>
              <a:rPr lang="de-DE" dirty="0" err="1" smtClean="0"/>
              <a:t>bias</a:t>
            </a:r>
            <a:endParaRPr lang="de-DE" dirty="0"/>
          </a:p>
        </p:txBody>
      </p:sp>
      <p:cxnSp>
        <p:nvCxnSpPr>
          <p:cNvPr id="245" name="Gerade Verbindung 244"/>
          <p:cNvCxnSpPr/>
          <p:nvPr/>
        </p:nvCxnSpPr>
        <p:spPr bwMode="auto">
          <a:xfrm>
            <a:off x="4038600" y="38862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Gerade Verbindung 245"/>
          <p:cNvCxnSpPr/>
          <p:nvPr/>
        </p:nvCxnSpPr>
        <p:spPr bwMode="auto">
          <a:xfrm flipV="1">
            <a:off x="4038600" y="3733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Textfeld 246"/>
          <p:cNvSpPr txBox="1"/>
          <p:nvPr/>
        </p:nvSpPr>
        <p:spPr>
          <a:xfrm>
            <a:off x="4146566" y="3581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48" name="Textfeld 247"/>
          <p:cNvSpPr txBox="1"/>
          <p:nvPr/>
        </p:nvSpPr>
        <p:spPr>
          <a:xfrm>
            <a:off x="2286000" y="49046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2987968" y="4904601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Rout1</a:t>
            </a:r>
            <a:endParaRPr lang="de-DE" dirty="0"/>
          </a:p>
        </p:txBody>
      </p:sp>
      <p:grpSp>
        <p:nvGrpSpPr>
          <p:cNvPr id="258" name="Gruppieren 257"/>
          <p:cNvGrpSpPr/>
          <p:nvPr/>
        </p:nvGrpSpPr>
        <p:grpSpPr>
          <a:xfrm rot="5400000">
            <a:off x="3429000" y="3657600"/>
            <a:ext cx="457200" cy="762001"/>
            <a:chOff x="4876800" y="1828800"/>
            <a:chExt cx="457200" cy="685800"/>
          </a:xfrm>
        </p:grpSpPr>
        <p:cxnSp>
          <p:nvCxnSpPr>
            <p:cNvPr id="259" name="Gerade Verbindung 258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0" name="Gerade Verbindung 259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1" name="Gerade Verbindung 260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2" name="Gerade Verbindung 26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63" name="Gerade Verbindung 262"/>
          <p:cNvCxnSpPr/>
          <p:nvPr/>
        </p:nvCxnSpPr>
        <p:spPr bwMode="auto">
          <a:xfrm>
            <a:off x="3276600" y="4038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Textfeld 263"/>
          <p:cNvSpPr txBox="1"/>
          <p:nvPr/>
        </p:nvSpPr>
        <p:spPr>
          <a:xfrm>
            <a:off x="3103360" y="3761601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Cdg2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5912815" y="3048000"/>
            <a:ext cx="15547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Voutmin</a:t>
            </a:r>
            <a:r>
              <a:rPr lang="de-DE" dirty="0"/>
              <a:t> = Vdssat_2</a:t>
            </a:r>
          </a:p>
        </p:txBody>
      </p:sp>
      <p:sp>
        <p:nvSpPr>
          <p:cNvPr id="6" name="Rechteck 5"/>
          <p:cNvSpPr/>
          <p:nvPr/>
        </p:nvSpPr>
        <p:spPr>
          <a:xfrm>
            <a:off x="5904744" y="3456801"/>
            <a:ext cx="25534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Voutmax</a:t>
            </a:r>
            <a:r>
              <a:rPr lang="de-DE" dirty="0"/>
              <a:t> = VDD – Vdssat_source2</a:t>
            </a:r>
          </a:p>
        </p:txBody>
      </p:sp>
      <p:sp>
        <p:nvSpPr>
          <p:cNvPr id="7" name="Rechteck 6"/>
          <p:cNvSpPr/>
          <p:nvPr/>
        </p:nvSpPr>
        <p:spPr>
          <a:xfrm>
            <a:off x="5941499" y="4800600"/>
            <a:ext cx="14008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Voutmin</a:t>
            </a:r>
            <a:r>
              <a:rPr lang="de-DE" dirty="0"/>
              <a:t> = 100mV</a:t>
            </a:r>
          </a:p>
        </p:txBody>
      </p:sp>
      <p:sp>
        <p:nvSpPr>
          <p:cNvPr id="8" name="Rechteck 7"/>
          <p:cNvSpPr/>
          <p:nvPr/>
        </p:nvSpPr>
        <p:spPr>
          <a:xfrm>
            <a:off x="5941499" y="5209401"/>
            <a:ext cx="23643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Voutmax</a:t>
            </a:r>
            <a:r>
              <a:rPr lang="de-DE" dirty="0"/>
              <a:t> = 1.2 – 100mV =  1.1V</a:t>
            </a:r>
          </a:p>
        </p:txBody>
      </p:sp>
      <p:sp>
        <p:nvSpPr>
          <p:cNvPr id="64" name="Rechteck 63"/>
          <p:cNvSpPr/>
          <p:nvPr/>
        </p:nvSpPr>
        <p:spPr>
          <a:xfrm>
            <a:off x="6019800" y="4419600"/>
            <a:ext cx="14248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65nm Technologie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466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35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CS-Ausgangsstufe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400" dirty="0" smtClean="0"/>
              <a:t>Nachteil:</a:t>
            </a:r>
          </a:p>
          <a:p>
            <a:r>
              <a:rPr lang="de-DE" sz="1400" dirty="0" smtClean="0"/>
              <a:t>Um </a:t>
            </a:r>
            <a:r>
              <a:rPr lang="de-DE" sz="1400" dirty="0"/>
              <a:t>eine Gegenkopplung zu realisieren muss </a:t>
            </a:r>
            <a:r>
              <a:rPr lang="de-DE" sz="1400" dirty="0" smtClean="0"/>
              <a:t>entweder </a:t>
            </a:r>
            <a:r>
              <a:rPr lang="de-DE" sz="1400" dirty="0"/>
              <a:t>die erste Stufe eine positive Verstärkung haben, oder </a:t>
            </a:r>
            <a:r>
              <a:rPr lang="de-DE" sz="1400" dirty="0" smtClean="0"/>
              <a:t>das </a:t>
            </a:r>
            <a:r>
              <a:rPr lang="de-DE" sz="1400" dirty="0"/>
              <a:t>Netzwerk </a:t>
            </a:r>
            <a:r>
              <a:rPr lang="de-DE" sz="1400" dirty="0" smtClean="0"/>
              <a:t>für </a:t>
            </a:r>
            <a:r>
              <a:rPr lang="de-DE" sz="1400" dirty="0"/>
              <a:t>Rückkopplung eine negative </a:t>
            </a:r>
            <a:r>
              <a:rPr lang="de-DE" sz="1400" dirty="0" smtClean="0"/>
              <a:t>Verstärkung</a:t>
            </a:r>
            <a:endParaRPr lang="de-DE" sz="1400" dirty="0" smtClean="0"/>
          </a:p>
        </p:txBody>
      </p:sp>
      <p:cxnSp>
        <p:nvCxnSpPr>
          <p:cNvPr id="140" name="Gerade Verbindung 139"/>
          <p:cNvCxnSpPr/>
          <p:nvPr/>
        </p:nvCxnSpPr>
        <p:spPr bwMode="auto">
          <a:xfrm>
            <a:off x="4365626" y="44196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0" name="Gruppieren 219"/>
          <p:cNvGrpSpPr/>
          <p:nvPr/>
        </p:nvGrpSpPr>
        <p:grpSpPr>
          <a:xfrm>
            <a:off x="5661026" y="4038600"/>
            <a:ext cx="533400" cy="762000"/>
            <a:chOff x="1600200" y="4419600"/>
            <a:chExt cx="533400" cy="762000"/>
          </a:xfrm>
        </p:grpSpPr>
        <p:sp>
          <p:nvSpPr>
            <p:cNvPr id="22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2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29" name="Gerade Verbindung 228"/>
          <p:cNvCxnSpPr/>
          <p:nvPr/>
        </p:nvCxnSpPr>
        <p:spPr bwMode="auto">
          <a:xfrm>
            <a:off x="6042026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>
            <a:stCxn id="227" idx="0"/>
          </p:cNvCxnSpPr>
          <p:nvPr/>
        </p:nvCxnSpPr>
        <p:spPr bwMode="auto">
          <a:xfrm>
            <a:off x="6194426" y="4800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 flipV="1">
            <a:off x="5127626" y="33528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2" name="Gruppieren 231"/>
          <p:cNvGrpSpPr/>
          <p:nvPr/>
        </p:nvGrpSpPr>
        <p:grpSpPr>
          <a:xfrm flipV="1">
            <a:off x="5661026" y="2971800"/>
            <a:ext cx="533400" cy="762000"/>
            <a:chOff x="1600200" y="4419600"/>
            <a:chExt cx="533400" cy="762000"/>
          </a:xfrm>
        </p:grpSpPr>
        <p:sp>
          <p:nvSpPr>
            <p:cNvPr id="23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4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41" name="Gerade Verbindung 240"/>
          <p:cNvCxnSpPr/>
          <p:nvPr/>
        </p:nvCxnSpPr>
        <p:spPr bwMode="auto">
          <a:xfrm flipV="1">
            <a:off x="6042026" y="2819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 flipV="1">
            <a:off x="6194426" y="2819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3" name="Ellipse 242"/>
          <p:cNvSpPr/>
          <p:nvPr/>
        </p:nvSpPr>
        <p:spPr bwMode="auto">
          <a:xfrm>
            <a:off x="5813426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4" name="Textfeld 243"/>
          <p:cNvSpPr txBox="1"/>
          <p:nvPr/>
        </p:nvSpPr>
        <p:spPr>
          <a:xfrm>
            <a:off x="5203826" y="31242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V</a:t>
            </a:r>
            <a:r>
              <a:rPr lang="de-DE" dirty="0" err="1" smtClean="0"/>
              <a:t>bias</a:t>
            </a:r>
            <a:endParaRPr lang="de-DE" dirty="0"/>
          </a:p>
        </p:txBody>
      </p:sp>
      <p:cxnSp>
        <p:nvCxnSpPr>
          <p:cNvPr id="245" name="Gerade Verbindung 244"/>
          <p:cNvCxnSpPr/>
          <p:nvPr/>
        </p:nvCxnSpPr>
        <p:spPr bwMode="auto">
          <a:xfrm>
            <a:off x="6194426" y="38862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Gerade Verbindung 245"/>
          <p:cNvCxnSpPr/>
          <p:nvPr/>
        </p:nvCxnSpPr>
        <p:spPr bwMode="auto">
          <a:xfrm flipV="1">
            <a:off x="6194426" y="3733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Textfeld 246"/>
          <p:cNvSpPr txBox="1"/>
          <p:nvPr/>
        </p:nvSpPr>
        <p:spPr>
          <a:xfrm>
            <a:off x="6302392" y="3581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pSp>
        <p:nvGrpSpPr>
          <p:cNvPr id="258" name="Gruppieren 257"/>
          <p:cNvGrpSpPr/>
          <p:nvPr/>
        </p:nvGrpSpPr>
        <p:grpSpPr>
          <a:xfrm rot="5400000">
            <a:off x="5584826" y="3657600"/>
            <a:ext cx="457200" cy="762001"/>
            <a:chOff x="4876800" y="1828800"/>
            <a:chExt cx="457200" cy="685800"/>
          </a:xfrm>
        </p:grpSpPr>
        <p:cxnSp>
          <p:nvCxnSpPr>
            <p:cNvPr id="259" name="Gerade Verbindung 258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0" name="Gerade Verbindung 259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1" name="Gerade Verbindung 260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2" name="Gerade Verbindung 26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63" name="Gerade Verbindung 262"/>
          <p:cNvCxnSpPr/>
          <p:nvPr/>
        </p:nvCxnSpPr>
        <p:spPr bwMode="auto">
          <a:xfrm>
            <a:off x="5432426" y="4038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Textfeld 263"/>
          <p:cNvSpPr txBox="1"/>
          <p:nvPr/>
        </p:nvSpPr>
        <p:spPr>
          <a:xfrm>
            <a:off x="5259186" y="3761601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Cdg2</a:t>
            </a:r>
            <a:endParaRPr lang="de-DE" dirty="0"/>
          </a:p>
        </p:txBody>
      </p:sp>
      <p:cxnSp>
        <p:nvCxnSpPr>
          <p:cNvPr id="64" name="Gerade Verbindung 63"/>
          <p:cNvCxnSpPr>
            <a:cxnSpLocks noChangeShapeType="1"/>
          </p:cNvCxnSpPr>
          <p:nvPr/>
        </p:nvCxnSpPr>
        <p:spPr bwMode="auto">
          <a:xfrm flipH="1">
            <a:off x="2438400" y="4190999"/>
            <a:ext cx="9366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>
            <a:cxnSpLocks noChangeShapeType="1"/>
          </p:cNvCxnSpPr>
          <p:nvPr/>
        </p:nvCxnSpPr>
        <p:spPr bwMode="auto">
          <a:xfrm flipH="1">
            <a:off x="2438400" y="4749799"/>
            <a:ext cx="9366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Gleichschenkliges Dreieck 65"/>
          <p:cNvSpPr>
            <a:spLocks noChangeArrowheads="1"/>
          </p:cNvSpPr>
          <p:nvPr/>
        </p:nvSpPr>
        <p:spPr bwMode="auto">
          <a:xfrm rot="5400000">
            <a:off x="3269456" y="3915570"/>
            <a:ext cx="1219201" cy="1008063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" name="Ellipse 66"/>
          <p:cNvSpPr>
            <a:spLocks noChangeArrowheads="1"/>
          </p:cNvSpPr>
          <p:nvPr/>
        </p:nvSpPr>
        <p:spPr bwMode="auto">
          <a:xfrm>
            <a:off x="3230563" y="4676774"/>
            <a:ext cx="144462" cy="14446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" name="Textfeld 67"/>
          <p:cNvSpPr txBox="1"/>
          <p:nvPr/>
        </p:nvSpPr>
        <p:spPr>
          <a:xfrm>
            <a:off x="2590800" y="4495800"/>
            <a:ext cx="492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Vin+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2590800" y="3962400"/>
            <a:ext cx="454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Vin-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H="1">
            <a:off x="2819400" y="2286000"/>
            <a:ext cx="403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6858000" y="22860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>
            <a:off x="2819400" y="2286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4495800" y="2133600"/>
            <a:ext cx="5334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Beta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24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36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CS-Ausgangsstufe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sz="1400" dirty="0"/>
              <a:t>Realisierung mit einem Differenzverstärker als 1. Stufe</a:t>
            </a:r>
          </a:p>
          <a:p>
            <a:r>
              <a:rPr lang="de-DE" sz="1400" dirty="0" smtClean="0"/>
              <a:t>NMOS </a:t>
            </a:r>
            <a:r>
              <a:rPr lang="de-DE" sz="1400" dirty="0"/>
              <a:t>Variante</a:t>
            </a:r>
          </a:p>
        </p:txBody>
      </p:sp>
      <p:sp>
        <p:nvSpPr>
          <p:cNvPr id="244" name="Textfeld 243"/>
          <p:cNvSpPr txBox="1"/>
          <p:nvPr/>
        </p:nvSpPr>
        <p:spPr>
          <a:xfrm>
            <a:off x="5334000" y="41910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V</a:t>
            </a:r>
            <a:r>
              <a:rPr lang="de-DE" dirty="0" err="1" smtClean="0"/>
              <a:t>bias</a:t>
            </a:r>
            <a:endParaRPr lang="de-DE" dirty="0"/>
          </a:p>
        </p:txBody>
      </p:sp>
      <p:sp>
        <p:nvSpPr>
          <p:cNvPr id="247" name="Textfeld 246"/>
          <p:cNvSpPr txBox="1"/>
          <p:nvPr/>
        </p:nvSpPr>
        <p:spPr>
          <a:xfrm>
            <a:off x="6302392" y="3581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64" name="Textfeld 263"/>
          <p:cNvSpPr txBox="1"/>
          <p:nvPr/>
        </p:nvSpPr>
        <p:spPr>
          <a:xfrm>
            <a:off x="5105400" y="37338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Cdg2</a:t>
            </a:r>
            <a:endParaRPr lang="de-DE" dirty="0"/>
          </a:p>
        </p:txBody>
      </p:sp>
      <p:cxnSp>
        <p:nvCxnSpPr>
          <p:cNvPr id="140" name="Gerade Verbindung 139"/>
          <p:cNvCxnSpPr/>
          <p:nvPr/>
        </p:nvCxnSpPr>
        <p:spPr bwMode="auto">
          <a:xfrm flipV="1">
            <a:off x="4114800" y="3352800"/>
            <a:ext cx="185102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0" name="Gruppieren 219"/>
          <p:cNvGrpSpPr/>
          <p:nvPr/>
        </p:nvGrpSpPr>
        <p:grpSpPr>
          <a:xfrm flipV="1">
            <a:off x="5661026" y="2971800"/>
            <a:ext cx="533400" cy="762000"/>
            <a:chOff x="1600200" y="4419600"/>
            <a:chExt cx="533400" cy="762000"/>
          </a:xfrm>
        </p:grpSpPr>
        <p:sp>
          <p:nvSpPr>
            <p:cNvPr id="22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2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29" name="Gerade Verbindung 228"/>
          <p:cNvCxnSpPr/>
          <p:nvPr/>
        </p:nvCxnSpPr>
        <p:spPr bwMode="auto">
          <a:xfrm flipV="1">
            <a:off x="5486400" y="2743200"/>
            <a:ext cx="86042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>
            <a:stCxn id="227" idx="0"/>
          </p:cNvCxnSpPr>
          <p:nvPr/>
        </p:nvCxnSpPr>
        <p:spPr bwMode="auto">
          <a:xfrm flipV="1">
            <a:off x="6194426" y="2743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>
            <a:off x="5127626" y="4419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2" name="Gruppieren 231"/>
          <p:cNvGrpSpPr/>
          <p:nvPr/>
        </p:nvGrpSpPr>
        <p:grpSpPr>
          <a:xfrm>
            <a:off x="5661026" y="4038600"/>
            <a:ext cx="533400" cy="762000"/>
            <a:chOff x="1600200" y="4419600"/>
            <a:chExt cx="533400" cy="762000"/>
          </a:xfrm>
        </p:grpSpPr>
        <p:sp>
          <p:nvSpPr>
            <p:cNvPr id="23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4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41" name="Gerade Verbindung 240"/>
          <p:cNvCxnSpPr/>
          <p:nvPr/>
        </p:nvCxnSpPr>
        <p:spPr bwMode="auto">
          <a:xfrm>
            <a:off x="6042026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>
            <a:off x="6194426" y="4724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" name="Gerade Verbindung 244"/>
          <p:cNvCxnSpPr/>
          <p:nvPr/>
        </p:nvCxnSpPr>
        <p:spPr bwMode="auto">
          <a:xfrm flipV="1">
            <a:off x="6194426" y="38862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Gerade Verbindung 245"/>
          <p:cNvCxnSpPr/>
          <p:nvPr/>
        </p:nvCxnSpPr>
        <p:spPr bwMode="auto">
          <a:xfrm>
            <a:off x="6194426" y="3733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8" name="Gruppieren 257"/>
          <p:cNvGrpSpPr/>
          <p:nvPr/>
        </p:nvGrpSpPr>
        <p:grpSpPr>
          <a:xfrm rot="16200000" flipV="1">
            <a:off x="5584826" y="3352799"/>
            <a:ext cx="457200" cy="762001"/>
            <a:chOff x="4876800" y="1828800"/>
            <a:chExt cx="457200" cy="685800"/>
          </a:xfrm>
        </p:grpSpPr>
        <p:cxnSp>
          <p:nvCxnSpPr>
            <p:cNvPr id="259" name="Gerade Verbindung 258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0" name="Gerade Verbindung 259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1" name="Gerade Verbindung 260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2" name="Gerade Verbindung 26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63" name="Gerade Verbindung 262"/>
          <p:cNvCxnSpPr/>
          <p:nvPr/>
        </p:nvCxnSpPr>
        <p:spPr bwMode="auto">
          <a:xfrm flipV="1">
            <a:off x="5432426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7" name="Gruppieren 46"/>
          <p:cNvGrpSpPr/>
          <p:nvPr/>
        </p:nvGrpSpPr>
        <p:grpSpPr>
          <a:xfrm>
            <a:off x="2667000" y="3505200"/>
            <a:ext cx="533400" cy="762000"/>
            <a:chOff x="1600200" y="4419600"/>
            <a:chExt cx="533400" cy="762000"/>
          </a:xfrm>
        </p:grpSpPr>
        <p:sp>
          <p:nvSpPr>
            <p:cNvPr id="4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 flipH="1">
            <a:off x="4114800" y="3505200"/>
            <a:ext cx="533400" cy="762000"/>
            <a:chOff x="1600200" y="4419600"/>
            <a:chExt cx="533400" cy="762000"/>
          </a:xfrm>
        </p:grpSpPr>
        <p:sp>
          <p:nvSpPr>
            <p:cNvPr id="6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" name="Gerade Verbindung 3"/>
          <p:cNvCxnSpPr>
            <a:stCxn id="54" idx="0"/>
          </p:cNvCxnSpPr>
          <p:nvPr/>
        </p:nvCxnSpPr>
        <p:spPr bwMode="auto">
          <a:xfrm flipV="1">
            <a:off x="3200400" y="4267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657600" y="4267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6" name="Gruppieren 75"/>
          <p:cNvGrpSpPr/>
          <p:nvPr/>
        </p:nvGrpSpPr>
        <p:grpSpPr>
          <a:xfrm flipV="1">
            <a:off x="3581400" y="2743200"/>
            <a:ext cx="533400" cy="762000"/>
            <a:chOff x="1600200" y="4419600"/>
            <a:chExt cx="533400" cy="762000"/>
          </a:xfrm>
        </p:grpSpPr>
        <p:sp>
          <p:nvSpPr>
            <p:cNvPr id="7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5" name="Gruppieren 84"/>
          <p:cNvGrpSpPr/>
          <p:nvPr/>
        </p:nvGrpSpPr>
        <p:grpSpPr>
          <a:xfrm flipH="1" flipV="1">
            <a:off x="3200400" y="2743200"/>
            <a:ext cx="533400" cy="762000"/>
            <a:chOff x="1600200" y="4419600"/>
            <a:chExt cx="533400" cy="762000"/>
          </a:xfrm>
        </p:grpSpPr>
        <p:sp>
          <p:nvSpPr>
            <p:cNvPr id="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4" name="Gerade Verbindung 93"/>
          <p:cNvCxnSpPr/>
          <p:nvPr/>
        </p:nvCxnSpPr>
        <p:spPr bwMode="auto">
          <a:xfrm flipV="1">
            <a:off x="3048000" y="2743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3962400" y="2743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657600" y="3124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H="1" flipV="1">
            <a:off x="3200400" y="3505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Ellipse 100"/>
          <p:cNvSpPr/>
          <p:nvPr/>
        </p:nvSpPr>
        <p:spPr bwMode="auto">
          <a:xfrm flipV="1">
            <a:off x="35052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Ellipse 101"/>
          <p:cNvSpPr/>
          <p:nvPr/>
        </p:nvSpPr>
        <p:spPr bwMode="auto">
          <a:xfrm flipV="1">
            <a:off x="3505200" y="4419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3" name="Gerade Verbindung 102"/>
          <p:cNvCxnSpPr/>
          <p:nvPr/>
        </p:nvCxnSpPr>
        <p:spPr bwMode="auto">
          <a:xfrm>
            <a:off x="36576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3505200" y="5105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419600" y="3581400"/>
            <a:ext cx="492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Vin+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2362200" y="3609201"/>
            <a:ext cx="454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Vin-</a:t>
            </a:r>
            <a:endParaRPr lang="de-DE" dirty="0"/>
          </a:p>
        </p:txBody>
      </p:sp>
      <p:sp>
        <p:nvSpPr>
          <p:cNvPr id="60" name="Ellipse 59"/>
          <p:cNvSpPr/>
          <p:nvPr/>
        </p:nvSpPr>
        <p:spPr bwMode="auto">
          <a:xfrm flipH="1" flipV="1">
            <a:off x="37338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8" name="Ellipse 97"/>
          <p:cNvSpPr/>
          <p:nvPr/>
        </p:nvSpPr>
        <p:spPr bwMode="auto">
          <a:xfrm flipH="1" flipV="1">
            <a:off x="34290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Ellipse 98"/>
          <p:cNvSpPr/>
          <p:nvPr/>
        </p:nvSpPr>
        <p:spPr bwMode="auto">
          <a:xfrm flipV="1">
            <a:off x="5791200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2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37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CS-Ausgangsstufe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sz="1400" dirty="0" smtClean="0"/>
              <a:t>Realisierung mit einem Differenzverstärker als 1. Stufe</a:t>
            </a:r>
          </a:p>
          <a:p>
            <a:r>
              <a:rPr lang="de-DE" sz="1400" dirty="0" smtClean="0"/>
              <a:t>PMOS Variante</a:t>
            </a:r>
            <a:endParaRPr lang="de-DE" sz="1400" dirty="0"/>
          </a:p>
        </p:txBody>
      </p:sp>
      <p:cxnSp>
        <p:nvCxnSpPr>
          <p:cNvPr id="140" name="Gerade Verbindung 139"/>
          <p:cNvCxnSpPr/>
          <p:nvPr/>
        </p:nvCxnSpPr>
        <p:spPr bwMode="auto">
          <a:xfrm>
            <a:off x="4114800" y="4419600"/>
            <a:ext cx="185102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0" name="Gruppieren 219"/>
          <p:cNvGrpSpPr/>
          <p:nvPr/>
        </p:nvGrpSpPr>
        <p:grpSpPr>
          <a:xfrm>
            <a:off x="5661026" y="4038600"/>
            <a:ext cx="533400" cy="762000"/>
            <a:chOff x="1600200" y="4419600"/>
            <a:chExt cx="533400" cy="762000"/>
          </a:xfrm>
        </p:grpSpPr>
        <p:sp>
          <p:nvSpPr>
            <p:cNvPr id="22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2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29" name="Gerade Verbindung 228"/>
          <p:cNvCxnSpPr/>
          <p:nvPr/>
        </p:nvCxnSpPr>
        <p:spPr bwMode="auto">
          <a:xfrm>
            <a:off x="5486400" y="5029200"/>
            <a:ext cx="86042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>
            <a:stCxn id="227" idx="0"/>
          </p:cNvCxnSpPr>
          <p:nvPr/>
        </p:nvCxnSpPr>
        <p:spPr bwMode="auto">
          <a:xfrm>
            <a:off x="6194426" y="4800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 flipV="1">
            <a:off x="5127626" y="33528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2" name="Gruppieren 231"/>
          <p:cNvGrpSpPr/>
          <p:nvPr/>
        </p:nvGrpSpPr>
        <p:grpSpPr>
          <a:xfrm flipV="1">
            <a:off x="5661026" y="2971800"/>
            <a:ext cx="533400" cy="762000"/>
            <a:chOff x="1600200" y="4419600"/>
            <a:chExt cx="533400" cy="762000"/>
          </a:xfrm>
        </p:grpSpPr>
        <p:sp>
          <p:nvSpPr>
            <p:cNvPr id="23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4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41" name="Gerade Verbindung 240"/>
          <p:cNvCxnSpPr/>
          <p:nvPr/>
        </p:nvCxnSpPr>
        <p:spPr bwMode="auto">
          <a:xfrm flipV="1">
            <a:off x="6042026" y="2819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 flipV="1">
            <a:off x="6194426" y="2819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3" name="Ellipse 242"/>
          <p:cNvSpPr/>
          <p:nvPr/>
        </p:nvSpPr>
        <p:spPr bwMode="auto">
          <a:xfrm>
            <a:off x="5813426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4" name="Textfeld 243"/>
          <p:cNvSpPr txBox="1"/>
          <p:nvPr/>
        </p:nvSpPr>
        <p:spPr>
          <a:xfrm>
            <a:off x="5203826" y="31242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V</a:t>
            </a:r>
            <a:r>
              <a:rPr lang="de-DE" dirty="0" err="1" smtClean="0"/>
              <a:t>bias</a:t>
            </a:r>
            <a:endParaRPr lang="de-DE" dirty="0"/>
          </a:p>
        </p:txBody>
      </p:sp>
      <p:cxnSp>
        <p:nvCxnSpPr>
          <p:cNvPr id="245" name="Gerade Verbindung 244"/>
          <p:cNvCxnSpPr/>
          <p:nvPr/>
        </p:nvCxnSpPr>
        <p:spPr bwMode="auto">
          <a:xfrm>
            <a:off x="6194426" y="38862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Gerade Verbindung 245"/>
          <p:cNvCxnSpPr/>
          <p:nvPr/>
        </p:nvCxnSpPr>
        <p:spPr bwMode="auto">
          <a:xfrm flipV="1">
            <a:off x="6194426" y="3733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Textfeld 246"/>
          <p:cNvSpPr txBox="1"/>
          <p:nvPr/>
        </p:nvSpPr>
        <p:spPr>
          <a:xfrm>
            <a:off x="6302392" y="3581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pSp>
        <p:nvGrpSpPr>
          <p:cNvPr id="258" name="Gruppieren 257"/>
          <p:cNvGrpSpPr/>
          <p:nvPr/>
        </p:nvGrpSpPr>
        <p:grpSpPr>
          <a:xfrm rot="5400000">
            <a:off x="5584826" y="3657600"/>
            <a:ext cx="457200" cy="762001"/>
            <a:chOff x="4876800" y="1828800"/>
            <a:chExt cx="457200" cy="685800"/>
          </a:xfrm>
        </p:grpSpPr>
        <p:cxnSp>
          <p:nvCxnSpPr>
            <p:cNvPr id="259" name="Gerade Verbindung 258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0" name="Gerade Verbindung 259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1" name="Gerade Verbindung 260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2" name="Gerade Verbindung 26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63" name="Gerade Verbindung 262"/>
          <p:cNvCxnSpPr/>
          <p:nvPr/>
        </p:nvCxnSpPr>
        <p:spPr bwMode="auto">
          <a:xfrm>
            <a:off x="5432426" y="4038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Textfeld 263"/>
          <p:cNvSpPr txBox="1"/>
          <p:nvPr/>
        </p:nvSpPr>
        <p:spPr>
          <a:xfrm>
            <a:off x="5259186" y="3761601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Cdg2</a:t>
            </a:r>
            <a:endParaRPr lang="de-DE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2667000" y="3505200"/>
            <a:ext cx="533400" cy="762000"/>
            <a:chOff x="2514600" y="2971800"/>
            <a:chExt cx="533400" cy="762000"/>
          </a:xfrm>
        </p:grpSpPr>
        <p:grpSp>
          <p:nvGrpSpPr>
            <p:cNvPr id="47" name="Gruppieren 46"/>
            <p:cNvGrpSpPr/>
            <p:nvPr/>
          </p:nvGrpSpPr>
          <p:grpSpPr>
            <a:xfrm flipV="1">
              <a:off x="2514600" y="2971800"/>
              <a:ext cx="533400" cy="762000"/>
              <a:chOff x="1600200" y="4419600"/>
              <a:chExt cx="533400" cy="762000"/>
            </a:xfrm>
          </p:grpSpPr>
          <p:sp>
            <p:nvSpPr>
              <p:cNvPr id="4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3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4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5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6" name="Ellipse 55"/>
            <p:cNvSpPr/>
            <p:nvPr/>
          </p:nvSpPr>
          <p:spPr bwMode="auto">
            <a:xfrm>
              <a:off x="2667000" y="32766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 flipH="1">
            <a:off x="4114800" y="3505200"/>
            <a:ext cx="533400" cy="762000"/>
            <a:chOff x="2514600" y="2971800"/>
            <a:chExt cx="533400" cy="762000"/>
          </a:xfrm>
        </p:grpSpPr>
        <p:grpSp>
          <p:nvGrpSpPr>
            <p:cNvPr id="59" name="Gruppieren 58"/>
            <p:cNvGrpSpPr/>
            <p:nvPr/>
          </p:nvGrpSpPr>
          <p:grpSpPr>
            <a:xfrm flipV="1">
              <a:off x="2514600" y="29718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2667000" y="32766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4" name="Gerade Verbindung 3"/>
          <p:cNvCxnSpPr>
            <a:stCxn id="54" idx="0"/>
          </p:cNvCxnSpPr>
          <p:nvPr/>
        </p:nvCxnSpPr>
        <p:spPr bwMode="auto">
          <a:xfrm>
            <a:off x="3200400" y="3505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 flipV="1">
            <a:off x="3657600" y="3352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6" name="Gruppieren 75"/>
          <p:cNvGrpSpPr/>
          <p:nvPr/>
        </p:nvGrpSpPr>
        <p:grpSpPr>
          <a:xfrm>
            <a:off x="3581400" y="4267200"/>
            <a:ext cx="533400" cy="762000"/>
            <a:chOff x="1600200" y="4419600"/>
            <a:chExt cx="533400" cy="762000"/>
          </a:xfrm>
        </p:grpSpPr>
        <p:sp>
          <p:nvSpPr>
            <p:cNvPr id="7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5" name="Gruppieren 84"/>
          <p:cNvGrpSpPr/>
          <p:nvPr/>
        </p:nvGrpSpPr>
        <p:grpSpPr>
          <a:xfrm flipH="1">
            <a:off x="3200400" y="4267200"/>
            <a:ext cx="533400" cy="762000"/>
            <a:chOff x="1600200" y="4419600"/>
            <a:chExt cx="533400" cy="762000"/>
          </a:xfrm>
        </p:grpSpPr>
        <p:sp>
          <p:nvSpPr>
            <p:cNvPr id="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4" name="Gerade Verbindung 93"/>
          <p:cNvCxnSpPr/>
          <p:nvPr/>
        </p:nvCxnSpPr>
        <p:spPr bwMode="auto">
          <a:xfrm>
            <a:off x="30480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9624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36576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H="1">
            <a:off x="3200400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Ellipse 100"/>
          <p:cNvSpPr/>
          <p:nvPr/>
        </p:nvSpPr>
        <p:spPr bwMode="auto">
          <a:xfrm>
            <a:off x="3505200" y="2895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Ellipse 101"/>
          <p:cNvSpPr/>
          <p:nvPr/>
        </p:nvSpPr>
        <p:spPr bwMode="auto">
          <a:xfrm>
            <a:off x="3505200" y="3048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3" name="Gerade Verbindung 102"/>
          <p:cNvCxnSpPr/>
          <p:nvPr/>
        </p:nvCxnSpPr>
        <p:spPr bwMode="auto">
          <a:xfrm flipV="1">
            <a:off x="3657600" y="2667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V="1">
            <a:off x="3505200" y="2667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419600" y="3581400"/>
            <a:ext cx="492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Vin+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2362200" y="3609201"/>
            <a:ext cx="454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477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38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CS-Ausgangsstufe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600" dirty="0" smtClean="0"/>
              <a:t>Dimensionierung</a:t>
            </a:r>
          </a:p>
          <a:p>
            <a:endParaRPr lang="de-DE" dirty="0"/>
          </a:p>
        </p:txBody>
      </p:sp>
      <p:cxnSp>
        <p:nvCxnSpPr>
          <p:cNvPr id="63" name="Gerade Verbindung 62"/>
          <p:cNvCxnSpPr>
            <a:cxnSpLocks noChangeShapeType="1"/>
          </p:cNvCxnSpPr>
          <p:nvPr/>
        </p:nvCxnSpPr>
        <p:spPr bwMode="auto">
          <a:xfrm flipH="1" flipV="1">
            <a:off x="2022606" y="22098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3" name="Ellipse 72"/>
          <p:cNvSpPr/>
          <p:nvPr/>
        </p:nvSpPr>
        <p:spPr bwMode="auto">
          <a:xfrm>
            <a:off x="1143000" y="2362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Ellipse 73"/>
          <p:cNvSpPr/>
          <p:nvPr/>
        </p:nvSpPr>
        <p:spPr bwMode="auto">
          <a:xfrm>
            <a:off x="1143000" y="2514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>
            <a:stCxn id="74" idx="4"/>
          </p:cNvCxnSpPr>
          <p:nvPr/>
        </p:nvCxnSpPr>
        <p:spPr bwMode="auto">
          <a:xfrm>
            <a:off x="1295400" y="2819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1295400" y="2209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7" name="Gruppieren 76"/>
          <p:cNvGrpSpPr/>
          <p:nvPr/>
        </p:nvGrpSpPr>
        <p:grpSpPr>
          <a:xfrm>
            <a:off x="1981200" y="2209800"/>
            <a:ext cx="152400" cy="762000"/>
            <a:chOff x="6705600" y="4648200"/>
            <a:chExt cx="152400" cy="762000"/>
          </a:xfrm>
        </p:grpSpPr>
        <p:cxnSp>
          <p:nvCxnSpPr>
            <p:cNvPr id="78" name="Gerade Verbindung 7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Rechteck 7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2" name="Gerade Verbindung mit Pfeil 81"/>
          <p:cNvCxnSpPr/>
          <p:nvPr/>
        </p:nvCxnSpPr>
        <p:spPr bwMode="auto">
          <a:xfrm rot="10800000">
            <a:off x="1295400" y="2209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Line 55"/>
          <p:cNvSpPr>
            <a:spLocks noChangeShapeType="1"/>
          </p:cNvSpPr>
          <p:nvPr/>
        </p:nvSpPr>
        <p:spPr bwMode="auto">
          <a:xfrm>
            <a:off x="1066801" y="2971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" name="Textfeld 84"/>
          <p:cNvSpPr txBox="1"/>
          <p:nvPr/>
        </p:nvSpPr>
        <p:spPr>
          <a:xfrm>
            <a:off x="1371600" y="26948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 flipH="1">
            <a:off x="1295400" y="2209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5334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Gleichschenkliges Dreieck 9"/>
          <p:cNvSpPr/>
          <p:nvPr/>
        </p:nvSpPr>
        <p:spPr bwMode="auto">
          <a:xfrm rot="5400000">
            <a:off x="685800" y="1676400"/>
            <a:ext cx="1676400" cy="1066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Textfeld 119"/>
          <p:cNvSpPr txBox="1"/>
          <p:nvPr/>
        </p:nvSpPr>
        <p:spPr>
          <a:xfrm>
            <a:off x="2057400" y="2743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R</a:t>
            </a:r>
            <a:r>
              <a:rPr lang="de-DE" dirty="0" smtClean="0"/>
              <a:t>out1</a:t>
            </a:r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 bwMode="auto">
          <a:xfrm flipV="1">
            <a:off x="6781800" y="9144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6781800" y="1752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Bogen 23"/>
          <p:cNvSpPr/>
          <p:nvPr/>
        </p:nvSpPr>
        <p:spPr bwMode="auto">
          <a:xfrm flipH="1">
            <a:off x="6781800" y="1295400"/>
            <a:ext cx="990600" cy="914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7315200" y="1295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35"/>
          <p:cNvSpPr txBox="1"/>
          <p:nvPr/>
        </p:nvSpPr>
        <p:spPr>
          <a:xfrm>
            <a:off x="7077041" y="99060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Cf/gm1</a:t>
            </a:r>
            <a:endParaRPr lang="de-DE" dirty="0"/>
          </a:p>
        </p:txBody>
      </p:sp>
      <p:cxnSp>
        <p:nvCxnSpPr>
          <p:cNvPr id="28" name="Gerade Verbindung mit Pfeil 27"/>
          <p:cNvCxnSpPr/>
          <p:nvPr/>
        </p:nvCxnSpPr>
        <p:spPr bwMode="auto">
          <a:xfrm>
            <a:off x="6781800" y="1905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7010400" y="1856601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10ns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8069070" y="1676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6421178" y="914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86" name="Line 55"/>
          <p:cNvSpPr>
            <a:spLocks noChangeShapeType="1"/>
          </p:cNvSpPr>
          <p:nvPr/>
        </p:nvSpPr>
        <p:spPr bwMode="auto">
          <a:xfrm>
            <a:off x="1676400" y="2971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87" name="Gruppieren 86"/>
          <p:cNvGrpSpPr/>
          <p:nvPr/>
        </p:nvGrpSpPr>
        <p:grpSpPr>
          <a:xfrm>
            <a:off x="2514600" y="2209800"/>
            <a:ext cx="457200" cy="762001"/>
            <a:chOff x="4876800" y="1828800"/>
            <a:chExt cx="457200" cy="685800"/>
          </a:xfrm>
        </p:grpSpPr>
        <p:cxnSp>
          <p:nvCxnSpPr>
            <p:cNvPr id="88" name="Gerade Verbindung 87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" name="Gerade Verbindung 2"/>
          <p:cNvCxnSpPr/>
          <p:nvPr/>
        </p:nvCxnSpPr>
        <p:spPr bwMode="auto">
          <a:xfrm>
            <a:off x="2133600" y="2209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Line 55"/>
          <p:cNvSpPr>
            <a:spLocks noChangeShapeType="1"/>
          </p:cNvSpPr>
          <p:nvPr/>
        </p:nvSpPr>
        <p:spPr bwMode="auto">
          <a:xfrm>
            <a:off x="2514600" y="2971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3" name="Textfeld 119"/>
          <p:cNvSpPr txBox="1"/>
          <p:nvPr/>
        </p:nvSpPr>
        <p:spPr>
          <a:xfrm>
            <a:off x="2794439" y="2743200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Cf</a:t>
            </a:r>
            <a:endParaRPr lang="de-DE" dirty="0"/>
          </a:p>
        </p:txBody>
      </p:sp>
      <p:sp>
        <p:nvSpPr>
          <p:cNvPr id="8" name="Freihandform 7"/>
          <p:cNvSpPr/>
          <p:nvPr/>
        </p:nvSpPr>
        <p:spPr bwMode="auto">
          <a:xfrm>
            <a:off x="403508" y="2209046"/>
            <a:ext cx="3350996" cy="1788376"/>
          </a:xfrm>
          <a:custGeom>
            <a:avLst/>
            <a:gdLst>
              <a:gd name="connsiteX0" fmla="*/ 2348745 w 3350996"/>
              <a:gd name="connsiteY0" fmla="*/ 0 h 1788376"/>
              <a:gd name="connsiteX1" fmla="*/ 3344627 w 3350996"/>
              <a:gd name="connsiteY1" fmla="*/ 769544 h 1788376"/>
              <a:gd name="connsiteX2" fmla="*/ 1923233 w 3350996"/>
              <a:gd name="connsiteY2" fmla="*/ 1783532 h 1788376"/>
              <a:gd name="connsiteX3" fmla="*/ 85379 w 3350996"/>
              <a:gd name="connsiteY3" fmla="*/ 1104522 h 1788376"/>
              <a:gd name="connsiteX4" fmla="*/ 474678 w 3350996"/>
              <a:gd name="connsiteY4" fmla="*/ 9053 h 1788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0996" h="1788376">
                <a:moveTo>
                  <a:pt x="2348745" y="0"/>
                </a:moveTo>
                <a:cubicBezTo>
                  <a:pt x="2882145" y="236144"/>
                  <a:pt x="3415546" y="472289"/>
                  <a:pt x="3344627" y="769544"/>
                </a:cubicBezTo>
                <a:cubicBezTo>
                  <a:pt x="3273708" y="1066799"/>
                  <a:pt x="2466441" y="1727702"/>
                  <a:pt x="1923233" y="1783532"/>
                </a:cubicBezTo>
                <a:cubicBezTo>
                  <a:pt x="1380025" y="1839362"/>
                  <a:pt x="326805" y="1400268"/>
                  <a:pt x="85379" y="1104522"/>
                </a:cubicBezTo>
                <a:cubicBezTo>
                  <a:pt x="-156047" y="808776"/>
                  <a:pt x="159315" y="408914"/>
                  <a:pt x="474678" y="905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0" name="Gerade Verbindung mit Pfeil 99"/>
          <p:cNvCxnSpPr/>
          <p:nvPr/>
        </p:nvCxnSpPr>
        <p:spPr bwMode="auto">
          <a:xfrm flipV="1">
            <a:off x="6781800" y="2743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>
            <a:off x="6781800" y="35814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Textfeld 101"/>
          <p:cNvSpPr txBox="1"/>
          <p:nvPr/>
        </p:nvSpPr>
        <p:spPr>
          <a:xfrm>
            <a:off x="8025183" y="35814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Log(f)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6100527" y="2667000"/>
            <a:ext cx="6463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Afb</a:t>
            </a:r>
            <a:r>
              <a:rPr lang="de-DE" dirty="0" smtClean="0"/>
              <a:t> dB</a:t>
            </a:r>
            <a:endParaRPr lang="de-DE" dirty="0"/>
          </a:p>
        </p:txBody>
      </p:sp>
      <p:cxnSp>
        <p:nvCxnSpPr>
          <p:cNvPr id="114" name="Gerade Verbindung 113"/>
          <p:cNvCxnSpPr/>
          <p:nvPr/>
        </p:nvCxnSpPr>
        <p:spPr bwMode="auto">
          <a:xfrm>
            <a:off x="6629400" y="35052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7772400" y="3505200"/>
            <a:ext cx="4572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" name="Textfeld 120"/>
          <p:cNvSpPr txBox="1"/>
          <p:nvPr/>
        </p:nvSpPr>
        <p:spPr>
          <a:xfrm>
            <a:off x="6760159" y="4038600"/>
            <a:ext cx="12073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Tfb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gm1/Cf</a:t>
            </a:r>
            <a:endParaRPr lang="de-DE" dirty="0"/>
          </a:p>
        </p:txBody>
      </p:sp>
      <p:cxnSp>
        <p:nvCxnSpPr>
          <p:cNvPr id="53" name="Gerade Verbindung mit Pfeil 52"/>
          <p:cNvCxnSpPr/>
          <p:nvPr/>
        </p:nvCxnSpPr>
        <p:spPr bwMode="auto">
          <a:xfrm flipV="1">
            <a:off x="7620000" y="3505200"/>
            <a:ext cx="1524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86113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39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CS-Ausgangsstufe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600" dirty="0"/>
              <a:t>Dimensionierung</a:t>
            </a:r>
          </a:p>
          <a:p>
            <a:endParaRPr lang="de-DE" dirty="0"/>
          </a:p>
        </p:txBody>
      </p:sp>
      <p:cxnSp>
        <p:nvCxnSpPr>
          <p:cNvPr id="63" name="Gerade Verbindung 62"/>
          <p:cNvCxnSpPr>
            <a:cxnSpLocks noChangeShapeType="1"/>
          </p:cNvCxnSpPr>
          <p:nvPr/>
        </p:nvCxnSpPr>
        <p:spPr bwMode="auto">
          <a:xfrm flipH="1" flipV="1">
            <a:off x="2022606" y="22098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3" name="Ellipse 72"/>
          <p:cNvSpPr/>
          <p:nvPr/>
        </p:nvSpPr>
        <p:spPr bwMode="auto">
          <a:xfrm>
            <a:off x="1143000" y="2362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Ellipse 73"/>
          <p:cNvSpPr/>
          <p:nvPr/>
        </p:nvSpPr>
        <p:spPr bwMode="auto">
          <a:xfrm>
            <a:off x="1143000" y="2514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>
            <a:stCxn id="74" idx="4"/>
          </p:cNvCxnSpPr>
          <p:nvPr/>
        </p:nvCxnSpPr>
        <p:spPr bwMode="auto">
          <a:xfrm>
            <a:off x="1295400" y="2819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1295400" y="2209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7" name="Gruppieren 76"/>
          <p:cNvGrpSpPr/>
          <p:nvPr/>
        </p:nvGrpSpPr>
        <p:grpSpPr>
          <a:xfrm>
            <a:off x="1981200" y="2209800"/>
            <a:ext cx="152400" cy="762000"/>
            <a:chOff x="6705600" y="4648200"/>
            <a:chExt cx="152400" cy="762000"/>
          </a:xfrm>
        </p:grpSpPr>
        <p:cxnSp>
          <p:nvCxnSpPr>
            <p:cNvPr id="78" name="Gerade Verbindung 7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Rechteck 7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2" name="Gerade Verbindung mit Pfeil 81"/>
          <p:cNvCxnSpPr/>
          <p:nvPr/>
        </p:nvCxnSpPr>
        <p:spPr bwMode="auto">
          <a:xfrm rot="10800000">
            <a:off x="1295400" y="2209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Line 55"/>
          <p:cNvSpPr>
            <a:spLocks noChangeShapeType="1"/>
          </p:cNvSpPr>
          <p:nvPr/>
        </p:nvSpPr>
        <p:spPr bwMode="auto">
          <a:xfrm>
            <a:off x="1066801" y="2971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" name="Textfeld 84"/>
          <p:cNvSpPr txBox="1"/>
          <p:nvPr/>
        </p:nvSpPr>
        <p:spPr>
          <a:xfrm>
            <a:off x="1371600" y="26948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 flipH="1">
            <a:off x="1295400" y="2209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5334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Gleichschenkliges Dreieck 9"/>
          <p:cNvSpPr/>
          <p:nvPr/>
        </p:nvSpPr>
        <p:spPr bwMode="auto">
          <a:xfrm rot="5400000">
            <a:off x="685800" y="1676400"/>
            <a:ext cx="1676400" cy="1066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Textfeld 119"/>
          <p:cNvSpPr txBox="1"/>
          <p:nvPr/>
        </p:nvSpPr>
        <p:spPr>
          <a:xfrm>
            <a:off x="2057400" y="2743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R</a:t>
            </a:r>
            <a:r>
              <a:rPr lang="de-DE" dirty="0" smtClean="0"/>
              <a:t>out1</a:t>
            </a:r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 bwMode="auto">
          <a:xfrm flipV="1">
            <a:off x="6781800" y="9144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6781800" y="1752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35"/>
          <p:cNvSpPr txBox="1"/>
          <p:nvPr/>
        </p:nvSpPr>
        <p:spPr>
          <a:xfrm>
            <a:off x="7077041" y="99060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Cf/gm1</a:t>
            </a:r>
            <a:endParaRPr lang="de-DE" dirty="0"/>
          </a:p>
        </p:txBody>
      </p:sp>
      <p:cxnSp>
        <p:nvCxnSpPr>
          <p:cNvPr id="28" name="Gerade Verbindung mit Pfeil 27"/>
          <p:cNvCxnSpPr/>
          <p:nvPr/>
        </p:nvCxnSpPr>
        <p:spPr bwMode="auto">
          <a:xfrm>
            <a:off x="6781800" y="1905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7010400" y="1856601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10ns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8069070" y="1676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6421178" y="914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86" name="Line 55"/>
          <p:cNvSpPr>
            <a:spLocks noChangeShapeType="1"/>
          </p:cNvSpPr>
          <p:nvPr/>
        </p:nvSpPr>
        <p:spPr bwMode="auto">
          <a:xfrm>
            <a:off x="1676400" y="2971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2133600" y="2209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0" name="Gruppieren 39"/>
          <p:cNvGrpSpPr/>
          <p:nvPr/>
        </p:nvGrpSpPr>
        <p:grpSpPr>
          <a:xfrm>
            <a:off x="3200400" y="1981200"/>
            <a:ext cx="533400" cy="762000"/>
            <a:chOff x="1600200" y="4419600"/>
            <a:chExt cx="533400" cy="762000"/>
          </a:xfrm>
        </p:grpSpPr>
        <p:sp>
          <p:nvSpPr>
            <p:cNvPr id="4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9" name="Gerade Verbindung 48"/>
          <p:cNvCxnSpPr/>
          <p:nvPr/>
        </p:nvCxnSpPr>
        <p:spPr bwMode="auto">
          <a:xfrm>
            <a:off x="3581400" y="2971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>
            <a:stCxn id="47" idx="0"/>
          </p:cNvCxnSpPr>
          <p:nvPr/>
        </p:nvCxnSpPr>
        <p:spPr bwMode="auto">
          <a:xfrm>
            <a:off x="3733800" y="2743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2667000" y="12954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2" name="Gruppieren 51"/>
          <p:cNvGrpSpPr/>
          <p:nvPr/>
        </p:nvGrpSpPr>
        <p:grpSpPr>
          <a:xfrm flipV="1">
            <a:off x="3200400" y="914400"/>
            <a:ext cx="533400" cy="762000"/>
            <a:chOff x="1600200" y="4419600"/>
            <a:chExt cx="533400" cy="762000"/>
          </a:xfrm>
        </p:grpSpPr>
        <p:sp>
          <p:nvSpPr>
            <p:cNvPr id="5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61" name="Gerade Verbindung 60"/>
          <p:cNvCxnSpPr/>
          <p:nvPr/>
        </p:nvCxnSpPr>
        <p:spPr bwMode="auto">
          <a:xfrm flipV="1">
            <a:off x="3581400" y="76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 flipV="1">
            <a:off x="3733800" y="762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Ellipse 63"/>
          <p:cNvSpPr/>
          <p:nvPr/>
        </p:nvSpPr>
        <p:spPr bwMode="auto">
          <a:xfrm>
            <a:off x="3352800" y="1219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2743200" y="10668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V</a:t>
            </a:r>
            <a:r>
              <a:rPr lang="de-DE" dirty="0" err="1" smtClean="0"/>
              <a:t>bias</a:t>
            </a:r>
            <a:endParaRPr lang="de-DE" dirty="0"/>
          </a:p>
        </p:txBody>
      </p:sp>
      <p:cxnSp>
        <p:nvCxnSpPr>
          <p:cNvPr id="66" name="Gerade Verbindung 65"/>
          <p:cNvCxnSpPr/>
          <p:nvPr/>
        </p:nvCxnSpPr>
        <p:spPr bwMode="auto">
          <a:xfrm>
            <a:off x="3733800" y="18288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3733800" y="167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feld 67"/>
          <p:cNvSpPr txBox="1"/>
          <p:nvPr/>
        </p:nvSpPr>
        <p:spPr>
          <a:xfrm>
            <a:off x="3841766" y="1524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pSp>
        <p:nvGrpSpPr>
          <p:cNvPr id="69" name="Gruppieren 68"/>
          <p:cNvGrpSpPr/>
          <p:nvPr/>
        </p:nvGrpSpPr>
        <p:grpSpPr>
          <a:xfrm rot="5400000">
            <a:off x="3124200" y="1600200"/>
            <a:ext cx="457200" cy="762001"/>
            <a:chOff x="4876800" y="1828800"/>
            <a:chExt cx="457200" cy="685800"/>
          </a:xfrm>
        </p:grpSpPr>
        <p:cxnSp>
          <p:nvCxnSpPr>
            <p:cNvPr id="70" name="Gerade Verbindung 69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Gerade Verbindung 71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2971800" y="1981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2904358" y="1704201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Cf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>
            <a:off x="2743200" y="2209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2971800" y="2362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Bogen 96"/>
          <p:cNvSpPr/>
          <p:nvPr/>
        </p:nvSpPr>
        <p:spPr bwMode="auto">
          <a:xfrm flipH="1">
            <a:off x="6781800" y="1295400"/>
            <a:ext cx="990600" cy="914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8" name="Gerade Verbindung 97"/>
          <p:cNvCxnSpPr/>
          <p:nvPr/>
        </p:nvCxnSpPr>
        <p:spPr bwMode="auto">
          <a:xfrm>
            <a:off x="7315200" y="1295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Freihandform 98"/>
          <p:cNvSpPr/>
          <p:nvPr/>
        </p:nvSpPr>
        <p:spPr bwMode="auto">
          <a:xfrm>
            <a:off x="403508" y="1828800"/>
            <a:ext cx="3738135" cy="2164103"/>
          </a:xfrm>
          <a:custGeom>
            <a:avLst/>
            <a:gdLst>
              <a:gd name="connsiteX0" fmla="*/ 2348745 w 3350996"/>
              <a:gd name="connsiteY0" fmla="*/ 0 h 1788376"/>
              <a:gd name="connsiteX1" fmla="*/ 3344627 w 3350996"/>
              <a:gd name="connsiteY1" fmla="*/ 769544 h 1788376"/>
              <a:gd name="connsiteX2" fmla="*/ 1923233 w 3350996"/>
              <a:gd name="connsiteY2" fmla="*/ 1783532 h 1788376"/>
              <a:gd name="connsiteX3" fmla="*/ 85379 w 3350996"/>
              <a:gd name="connsiteY3" fmla="*/ 1104522 h 1788376"/>
              <a:gd name="connsiteX4" fmla="*/ 474678 w 3350996"/>
              <a:gd name="connsiteY4" fmla="*/ 9053 h 1788376"/>
              <a:gd name="connsiteX0" fmla="*/ 3634337 w 3860995"/>
              <a:gd name="connsiteY0" fmla="*/ 0 h 2168622"/>
              <a:gd name="connsiteX1" fmla="*/ 3344627 w 3860995"/>
              <a:gd name="connsiteY1" fmla="*/ 1149790 h 2168622"/>
              <a:gd name="connsiteX2" fmla="*/ 1923233 w 3860995"/>
              <a:gd name="connsiteY2" fmla="*/ 2163778 h 2168622"/>
              <a:gd name="connsiteX3" fmla="*/ 85379 w 3860995"/>
              <a:gd name="connsiteY3" fmla="*/ 1484768 h 2168622"/>
              <a:gd name="connsiteX4" fmla="*/ 474678 w 3860995"/>
              <a:gd name="connsiteY4" fmla="*/ 389299 h 2168622"/>
              <a:gd name="connsiteX0" fmla="*/ 3634337 w 3638744"/>
              <a:gd name="connsiteY0" fmla="*/ 0 h 2168622"/>
              <a:gd name="connsiteX1" fmla="*/ 3344627 w 3638744"/>
              <a:gd name="connsiteY1" fmla="*/ 1149790 h 2168622"/>
              <a:gd name="connsiteX2" fmla="*/ 1923233 w 3638744"/>
              <a:gd name="connsiteY2" fmla="*/ 2163778 h 2168622"/>
              <a:gd name="connsiteX3" fmla="*/ 85379 w 3638744"/>
              <a:gd name="connsiteY3" fmla="*/ 1484768 h 2168622"/>
              <a:gd name="connsiteX4" fmla="*/ 474678 w 3638744"/>
              <a:gd name="connsiteY4" fmla="*/ 389299 h 2168622"/>
              <a:gd name="connsiteX0" fmla="*/ 3634337 w 3778367"/>
              <a:gd name="connsiteY0" fmla="*/ 0 h 2164082"/>
              <a:gd name="connsiteX1" fmla="*/ 3652444 w 3778367"/>
              <a:gd name="connsiteY1" fmla="*/ 1548142 h 2164082"/>
              <a:gd name="connsiteX2" fmla="*/ 1923233 w 3778367"/>
              <a:gd name="connsiteY2" fmla="*/ 2163778 h 2164082"/>
              <a:gd name="connsiteX3" fmla="*/ 85379 w 3778367"/>
              <a:gd name="connsiteY3" fmla="*/ 1484768 h 2164082"/>
              <a:gd name="connsiteX4" fmla="*/ 474678 w 3778367"/>
              <a:gd name="connsiteY4" fmla="*/ 389299 h 2164082"/>
              <a:gd name="connsiteX0" fmla="*/ 3634337 w 3738135"/>
              <a:gd name="connsiteY0" fmla="*/ 0 h 2164103"/>
              <a:gd name="connsiteX1" fmla="*/ 3652444 w 3738135"/>
              <a:gd name="connsiteY1" fmla="*/ 1548142 h 2164103"/>
              <a:gd name="connsiteX2" fmla="*/ 1923233 w 3738135"/>
              <a:gd name="connsiteY2" fmla="*/ 2163778 h 2164103"/>
              <a:gd name="connsiteX3" fmla="*/ 85379 w 3738135"/>
              <a:gd name="connsiteY3" fmla="*/ 1484768 h 2164103"/>
              <a:gd name="connsiteX4" fmla="*/ 474678 w 3738135"/>
              <a:gd name="connsiteY4" fmla="*/ 389299 h 2164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38135" h="2164103">
                <a:moveTo>
                  <a:pt x="3634337" y="0"/>
                </a:moveTo>
                <a:cubicBezTo>
                  <a:pt x="3651689" y="399107"/>
                  <a:pt x="3847093" y="1169406"/>
                  <a:pt x="3652444" y="1548142"/>
                </a:cubicBezTo>
                <a:cubicBezTo>
                  <a:pt x="3457795" y="1926878"/>
                  <a:pt x="2517744" y="2174340"/>
                  <a:pt x="1923233" y="2163778"/>
                </a:cubicBezTo>
                <a:cubicBezTo>
                  <a:pt x="1328722" y="2153216"/>
                  <a:pt x="326805" y="1780514"/>
                  <a:pt x="85379" y="1484768"/>
                </a:cubicBezTo>
                <a:cubicBezTo>
                  <a:pt x="-156047" y="1189022"/>
                  <a:pt x="159315" y="789160"/>
                  <a:pt x="474678" y="38929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0" name="Gerade Verbindung mit Pfeil 99"/>
          <p:cNvCxnSpPr/>
          <p:nvPr/>
        </p:nvCxnSpPr>
        <p:spPr bwMode="auto">
          <a:xfrm flipV="1">
            <a:off x="6781800" y="2743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>
            <a:off x="6781800" y="35814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Textfeld 101"/>
          <p:cNvSpPr txBox="1"/>
          <p:nvPr/>
        </p:nvSpPr>
        <p:spPr>
          <a:xfrm>
            <a:off x="8025183" y="35814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Log(f)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6019800" y="2667000"/>
            <a:ext cx="807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betaA</a:t>
            </a:r>
            <a:r>
              <a:rPr lang="de-DE" dirty="0" smtClean="0"/>
              <a:t> dB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6629400" y="2971800"/>
            <a:ext cx="1371600" cy="990600"/>
            <a:chOff x="6629400" y="2971800"/>
            <a:chExt cx="1371600" cy="990600"/>
          </a:xfrm>
        </p:grpSpPr>
        <p:cxnSp>
          <p:nvCxnSpPr>
            <p:cNvPr id="105" name="Gerade Verbindung 104"/>
            <p:cNvCxnSpPr/>
            <p:nvPr/>
          </p:nvCxnSpPr>
          <p:spPr bwMode="auto">
            <a:xfrm>
              <a:off x="6629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Gerade Verbindung 105"/>
            <p:cNvCxnSpPr/>
            <p:nvPr/>
          </p:nvCxnSpPr>
          <p:spPr bwMode="auto">
            <a:xfrm>
              <a:off x="7162800" y="2971800"/>
              <a:ext cx="762000" cy="685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Gerade Verbindung 106"/>
            <p:cNvCxnSpPr/>
            <p:nvPr/>
          </p:nvCxnSpPr>
          <p:spPr bwMode="auto">
            <a:xfrm>
              <a:off x="7924800" y="3657600"/>
              <a:ext cx="762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0" name="Textfeld 109"/>
          <p:cNvSpPr txBox="1"/>
          <p:nvPr/>
        </p:nvSpPr>
        <p:spPr>
          <a:xfrm>
            <a:off x="5502655" y="4066401"/>
            <a:ext cx="1625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1/T1 </a:t>
            </a:r>
            <a:r>
              <a:rPr lang="de-DE" dirty="0"/>
              <a:t>= </a:t>
            </a:r>
            <a:r>
              <a:rPr lang="de-DE" dirty="0" smtClean="0"/>
              <a:t>1/Cf A2 Rout1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7239000" y="4038600"/>
            <a:ext cx="1488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Tout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gm2/</a:t>
            </a:r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 flipV="1">
            <a:off x="6934200" y="2971800"/>
            <a:ext cx="22860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 flipV="1">
            <a:off x="7543800" y="3657600"/>
            <a:ext cx="3810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>
            <a:off x="6629400" y="35052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7772400" y="3505200"/>
            <a:ext cx="4572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8296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4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Einstufiger Verstärker</a:t>
            </a:r>
            <a:endParaRPr lang="de-DE" altLang="de-DE" dirty="0" smtClean="0"/>
          </a:p>
        </p:txBody>
      </p:sp>
      <p:cxnSp>
        <p:nvCxnSpPr>
          <p:cNvPr id="61" name="Gerade Verbindung 60"/>
          <p:cNvCxnSpPr/>
          <p:nvPr/>
        </p:nvCxnSpPr>
        <p:spPr bwMode="auto">
          <a:xfrm>
            <a:off x="3697692" y="3442901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Ellipse 61"/>
          <p:cNvSpPr/>
          <p:nvPr/>
        </p:nvSpPr>
        <p:spPr bwMode="auto">
          <a:xfrm>
            <a:off x="4419600" y="3581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Ellipse 62"/>
          <p:cNvSpPr/>
          <p:nvPr/>
        </p:nvSpPr>
        <p:spPr bwMode="auto">
          <a:xfrm>
            <a:off x="4419600" y="3733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4" name="Gerade Verbindung 63"/>
          <p:cNvCxnSpPr>
            <a:stCxn id="63" idx="4"/>
          </p:cNvCxnSpPr>
          <p:nvPr/>
        </p:nvCxnSpPr>
        <p:spPr bwMode="auto">
          <a:xfrm>
            <a:off x="45720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4572000" y="3429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4572000" y="3429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Line 32"/>
          <p:cNvSpPr>
            <a:spLocks noChangeShapeType="1"/>
          </p:cNvSpPr>
          <p:nvPr/>
        </p:nvSpPr>
        <p:spPr bwMode="auto">
          <a:xfrm>
            <a:off x="2819400" y="41910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grpSp>
        <p:nvGrpSpPr>
          <p:cNvPr id="68" name="Gruppieren 67"/>
          <p:cNvGrpSpPr/>
          <p:nvPr/>
        </p:nvGrpSpPr>
        <p:grpSpPr>
          <a:xfrm>
            <a:off x="5257800" y="3429000"/>
            <a:ext cx="152400" cy="762000"/>
            <a:chOff x="6705600" y="4648200"/>
            <a:chExt cx="152400" cy="762000"/>
          </a:xfrm>
        </p:grpSpPr>
        <p:cxnSp>
          <p:nvCxnSpPr>
            <p:cNvPr id="91" name="Gerade Verbindung 90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9" name="Textfeld 119"/>
          <p:cNvSpPr txBox="1"/>
          <p:nvPr/>
        </p:nvSpPr>
        <p:spPr>
          <a:xfrm>
            <a:off x="5329058" y="3914001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R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4953000" y="3429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2" name="Gruppieren 71"/>
          <p:cNvGrpSpPr/>
          <p:nvPr/>
        </p:nvGrpSpPr>
        <p:grpSpPr>
          <a:xfrm>
            <a:off x="5526492" y="3429000"/>
            <a:ext cx="457200" cy="762001"/>
            <a:chOff x="4876800" y="1828800"/>
            <a:chExt cx="457200" cy="6858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3" name="Textfeld 135"/>
          <p:cNvSpPr txBox="1"/>
          <p:nvPr/>
        </p:nvSpPr>
        <p:spPr>
          <a:xfrm>
            <a:off x="5764618" y="39140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74" name="Textfeld 136"/>
          <p:cNvSpPr txBox="1"/>
          <p:nvPr/>
        </p:nvSpPr>
        <p:spPr>
          <a:xfrm>
            <a:off x="3940276" y="3214301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5" name="Textfeld 137"/>
          <p:cNvSpPr txBox="1"/>
          <p:nvPr/>
        </p:nvSpPr>
        <p:spPr>
          <a:xfrm>
            <a:off x="4403628" y="3048000"/>
            <a:ext cx="800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+/-</a:t>
            </a:r>
            <a:r>
              <a:rPr lang="de-DE" dirty="0" err="1" smtClean="0"/>
              <a:t>gmVin</a:t>
            </a:r>
            <a:endParaRPr lang="de-DE" dirty="0"/>
          </a:p>
        </p:txBody>
      </p:sp>
      <p:sp>
        <p:nvSpPr>
          <p:cNvPr id="76" name="Ellipse 75"/>
          <p:cNvSpPr/>
          <p:nvPr/>
        </p:nvSpPr>
        <p:spPr bwMode="auto">
          <a:xfrm>
            <a:off x="3545292" y="3733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76"/>
          <p:cNvCxnSpPr>
            <a:endCxn id="76" idx="0"/>
          </p:cNvCxnSpPr>
          <p:nvPr/>
        </p:nvCxnSpPr>
        <p:spPr bwMode="auto">
          <a:xfrm>
            <a:off x="3697692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3697692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3545292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229177"/>
              </p:ext>
            </p:extLst>
          </p:nvPr>
        </p:nvGraphicFramePr>
        <p:xfrm>
          <a:off x="6208712" y="4724400"/>
          <a:ext cx="118268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835" name="Formel" r:id="rId3" imgW="774360" imgH="393480" progId="Equation.3">
                  <p:embed/>
                </p:oleObj>
              </mc:Choice>
              <mc:Fallback>
                <p:oleObj name="Formel" r:id="rId3" imgW="774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8712" y="4724400"/>
                        <a:ext cx="1182688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bgerundetes Rechteck 8"/>
          <p:cNvSpPr/>
          <p:nvPr/>
        </p:nvSpPr>
        <p:spPr bwMode="auto">
          <a:xfrm>
            <a:off x="5145492" y="3200400"/>
            <a:ext cx="914400" cy="1219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H="1" flipV="1">
            <a:off x="5903912" y="4419600"/>
            <a:ext cx="2286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517650"/>
          </a:xfrm>
        </p:spPr>
        <p:txBody>
          <a:bodyPr/>
          <a:lstStyle/>
          <a:p>
            <a:r>
              <a:rPr lang="de-DE" sz="1600" dirty="0" err="1" smtClean="0"/>
              <a:t>Rout_fb</a:t>
            </a:r>
            <a:r>
              <a:rPr lang="de-DE" sz="1600" dirty="0" smtClean="0"/>
              <a:t> &lt; </a:t>
            </a:r>
            <a:r>
              <a:rPr lang="de-DE" sz="1600" dirty="0" err="1" smtClean="0"/>
              <a:t>Rout</a:t>
            </a:r>
            <a:endParaRPr lang="de-DE" sz="1600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4764492" y="3352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3926292" y="3429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3945528" y="38862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8" name="Gerade Verbindung mit Pfeil 17"/>
          <p:cNvCxnSpPr>
            <a:endCxn id="62" idx="0"/>
          </p:cNvCxnSpPr>
          <p:nvPr/>
        </p:nvCxnSpPr>
        <p:spPr bwMode="auto">
          <a:xfrm>
            <a:off x="4572000" y="3429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mit Pfeil 3"/>
          <p:cNvCxnSpPr/>
          <p:nvPr/>
        </p:nvCxnSpPr>
        <p:spPr bwMode="auto">
          <a:xfrm flipH="1">
            <a:off x="6738542" y="3657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7677103" y="33528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R/</a:t>
            </a:r>
            <a:r>
              <a:rPr lang="de-DE" dirty="0" err="1" smtClean="0"/>
              <a:t>BetaA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 flipV="1">
            <a:off x="5562600" y="2514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 flipH="1">
            <a:off x="4724400" y="2514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echteck 12"/>
          <p:cNvSpPr/>
          <p:nvPr/>
        </p:nvSpPr>
        <p:spPr bwMode="auto">
          <a:xfrm>
            <a:off x="4191000" y="2286000"/>
            <a:ext cx="533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58" name="Gerade Verbindung 57"/>
          <p:cNvCxnSpPr/>
          <p:nvPr/>
        </p:nvCxnSpPr>
        <p:spPr bwMode="auto">
          <a:xfrm flipH="1">
            <a:off x="3886200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3886200" y="25146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136"/>
          <p:cNvSpPr txBox="1"/>
          <p:nvPr/>
        </p:nvSpPr>
        <p:spPr>
          <a:xfrm>
            <a:off x="5365766" y="3200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400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40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CS-Ausgangsstufe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600" dirty="0" smtClean="0"/>
              <a:t>…</a:t>
            </a:r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 bwMode="auto">
          <a:xfrm flipV="1">
            <a:off x="6781800" y="9144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6781800" y="1752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Bogen 23"/>
          <p:cNvSpPr/>
          <p:nvPr/>
        </p:nvSpPr>
        <p:spPr bwMode="auto">
          <a:xfrm flipH="1">
            <a:off x="6781800" y="1295400"/>
            <a:ext cx="1828800" cy="914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7696200" y="1295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35"/>
          <p:cNvSpPr txBox="1"/>
          <p:nvPr/>
        </p:nvSpPr>
        <p:spPr>
          <a:xfrm>
            <a:off x="7077041" y="99060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Cf/gm1</a:t>
            </a:r>
            <a:endParaRPr lang="de-DE" dirty="0"/>
          </a:p>
        </p:txBody>
      </p:sp>
      <p:cxnSp>
        <p:nvCxnSpPr>
          <p:cNvPr id="28" name="Gerade Verbindung mit Pfeil 27"/>
          <p:cNvCxnSpPr/>
          <p:nvPr/>
        </p:nvCxnSpPr>
        <p:spPr bwMode="auto">
          <a:xfrm>
            <a:off x="6781800" y="1905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7010400" y="1856601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10ns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8069070" y="1676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6421178" y="914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88" name="Bogen 87"/>
          <p:cNvSpPr/>
          <p:nvPr/>
        </p:nvSpPr>
        <p:spPr bwMode="auto">
          <a:xfrm flipH="1">
            <a:off x="6781800" y="1295400"/>
            <a:ext cx="990600" cy="914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9" name="Gerade Verbindung 88"/>
          <p:cNvCxnSpPr/>
          <p:nvPr/>
        </p:nvCxnSpPr>
        <p:spPr bwMode="auto">
          <a:xfrm>
            <a:off x="7315200" y="1295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>
            <a:cxnSpLocks noChangeShapeType="1"/>
          </p:cNvCxnSpPr>
          <p:nvPr/>
        </p:nvCxnSpPr>
        <p:spPr bwMode="auto">
          <a:xfrm flipH="1" flipV="1">
            <a:off x="2022606" y="22098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1" name="Ellipse 90"/>
          <p:cNvSpPr/>
          <p:nvPr/>
        </p:nvSpPr>
        <p:spPr bwMode="auto">
          <a:xfrm>
            <a:off x="1143000" y="2362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2" name="Ellipse 91"/>
          <p:cNvSpPr/>
          <p:nvPr/>
        </p:nvSpPr>
        <p:spPr bwMode="auto">
          <a:xfrm>
            <a:off x="1143000" y="2514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3" name="Gerade Verbindung 92"/>
          <p:cNvCxnSpPr>
            <a:stCxn id="92" idx="4"/>
          </p:cNvCxnSpPr>
          <p:nvPr/>
        </p:nvCxnSpPr>
        <p:spPr bwMode="auto">
          <a:xfrm>
            <a:off x="1295400" y="2819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1295400" y="2209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8" name="Gruppieren 97"/>
          <p:cNvGrpSpPr/>
          <p:nvPr/>
        </p:nvGrpSpPr>
        <p:grpSpPr>
          <a:xfrm>
            <a:off x="1981200" y="2209800"/>
            <a:ext cx="152400" cy="762000"/>
            <a:chOff x="6705600" y="4648200"/>
            <a:chExt cx="152400" cy="762000"/>
          </a:xfrm>
        </p:grpSpPr>
        <p:cxnSp>
          <p:nvCxnSpPr>
            <p:cNvPr id="99" name="Gerade Verbindung 98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0" name="Rechteck 99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2" name="Gerade Verbindung mit Pfeil 101"/>
          <p:cNvCxnSpPr/>
          <p:nvPr/>
        </p:nvCxnSpPr>
        <p:spPr bwMode="auto">
          <a:xfrm rot="10800000">
            <a:off x="1295400" y="2209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Line 55"/>
          <p:cNvSpPr>
            <a:spLocks noChangeShapeType="1"/>
          </p:cNvSpPr>
          <p:nvPr/>
        </p:nvSpPr>
        <p:spPr bwMode="auto">
          <a:xfrm>
            <a:off x="1066801" y="2971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5" name="Textfeld 104"/>
          <p:cNvSpPr txBox="1"/>
          <p:nvPr/>
        </p:nvSpPr>
        <p:spPr>
          <a:xfrm>
            <a:off x="1371600" y="26948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 flipH="1">
            <a:off x="1295400" y="2209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5334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Gleichschenkliges Dreieck 107"/>
          <p:cNvSpPr/>
          <p:nvPr/>
        </p:nvSpPr>
        <p:spPr bwMode="auto">
          <a:xfrm rot="5400000">
            <a:off x="685800" y="1676400"/>
            <a:ext cx="1676400" cy="1066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19"/>
          <p:cNvSpPr txBox="1"/>
          <p:nvPr/>
        </p:nvSpPr>
        <p:spPr>
          <a:xfrm>
            <a:off x="2057400" y="2743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R</a:t>
            </a:r>
            <a:r>
              <a:rPr lang="de-DE" dirty="0" smtClean="0"/>
              <a:t>out1</a:t>
            </a:r>
            <a:endParaRPr lang="de-DE" dirty="0"/>
          </a:p>
        </p:txBody>
      </p:sp>
      <p:sp>
        <p:nvSpPr>
          <p:cNvPr id="110" name="Line 55"/>
          <p:cNvSpPr>
            <a:spLocks noChangeShapeType="1"/>
          </p:cNvSpPr>
          <p:nvPr/>
        </p:nvSpPr>
        <p:spPr bwMode="auto">
          <a:xfrm>
            <a:off x="1676400" y="2971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11" name="Gerade Verbindung 110"/>
          <p:cNvCxnSpPr/>
          <p:nvPr/>
        </p:nvCxnSpPr>
        <p:spPr bwMode="auto">
          <a:xfrm>
            <a:off x="2133600" y="2209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2" name="Gruppieren 111"/>
          <p:cNvGrpSpPr/>
          <p:nvPr/>
        </p:nvGrpSpPr>
        <p:grpSpPr>
          <a:xfrm>
            <a:off x="3200400" y="1981200"/>
            <a:ext cx="533400" cy="762000"/>
            <a:chOff x="1600200" y="4419600"/>
            <a:chExt cx="533400" cy="762000"/>
          </a:xfrm>
        </p:grpSpPr>
        <p:sp>
          <p:nvSpPr>
            <p:cNvPr id="11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2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317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4" name="Gerade Verbindung 123"/>
          <p:cNvCxnSpPr/>
          <p:nvPr/>
        </p:nvCxnSpPr>
        <p:spPr bwMode="auto">
          <a:xfrm>
            <a:off x="3581400" y="29718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>
            <a:stCxn id="119" idx="0"/>
          </p:cNvCxnSpPr>
          <p:nvPr/>
        </p:nvCxnSpPr>
        <p:spPr bwMode="auto">
          <a:xfrm>
            <a:off x="3733800" y="2743200"/>
            <a:ext cx="0" cy="2286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V="1">
            <a:off x="2667000" y="12954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7" name="Gruppieren 126"/>
          <p:cNvGrpSpPr/>
          <p:nvPr/>
        </p:nvGrpSpPr>
        <p:grpSpPr>
          <a:xfrm flipV="1">
            <a:off x="3200400" y="914400"/>
            <a:ext cx="533400" cy="762000"/>
            <a:chOff x="1600200" y="4419600"/>
            <a:chExt cx="533400" cy="762000"/>
          </a:xfrm>
        </p:grpSpPr>
        <p:sp>
          <p:nvSpPr>
            <p:cNvPr id="13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317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38" name="Gerade Verbindung 137"/>
          <p:cNvCxnSpPr/>
          <p:nvPr/>
        </p:nvCxnSpPr>
        <p:spPr bwMode="auto">
          <a:xfrm flipV="1">
            <a:off x="3581400" y="7620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 flipV="1">
            <a:off x="3733800" y="762000"/>
            <a:ext cx="0" cy="2286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Ellipse 139"/>
          <p:cNvSpPr/>
          <p:nvPr/>
        </p:nvSpPr>
        <p:spPr bwMode="auto">
          <a:xfrm>
            <a:off x="3352800" y="1219200"/>
            <a:ext cx="152400" cy="152400"/>
          </a:xfrm>
          <a:prstGeom prst="ellipse">
            <a:avLst/>
          </a:prstGeom>
          <a:solidFill>
            <a:schemeClr val="bg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1" name="Textfeld 140"/>
          <p:cNvSpPr txBox="1"/>
          <p:nvPr/>
        </p:nvSpPr>
        <p:spPr>
          <a:xfrm>
            <a:off x="2743200" y="10668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V</a:t>
            </a:r>
            <a:r>
              <a:rPr lang="de-DE" dirty="0" err="1" smtClean="0"/>
              <a:t>bias</a:t>
            </a:r>
            <a:endParaRPr lang="de-DE" dirty="0"/>
          </a:p>
        </p:txBody>
      </p:sp>
      <p:cxnSp>
        <p:nvCxnSpPr>
          <p:cNvPr id="142" name="Gerade Verbindung 141"/>
          <p:cNvCxnSpPr/>
          <p:nvPr/>
        </p:nvCxnSpPr>
        <p:spPr bwMode="auto">
          <a:xfrm>
            <a:off x="3733800" y="18288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 flipV="1">
            <a:off x="3733800" y="1676400"/>
            <a:ext cx="0" cy="3048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" name="Textfeld 143"/>
          <p:cNvSpPr txBox="1"/>
          <p:nvPr/>
        </p:nvSpPr>
        <p:spPr>
          <a:xfrm>
            <a:off x="3841766" y="1524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pSp>
        <p:nvGrpSpPr>
          <p:cNvPr id="145" name="Gruppieren 144"/>
          <p:cNvGrpSpPr/>
          <p:nvPr/>
        </p:nvGrpSpPr>
        <p:grpSpPr>
          <a:xfrm rot="5400000">
            <a:off x="3124200" y="1600200"/>
            <a:ext cx="457200" cy="762001"/>
            <a:chOff x="4876800" y="1828800"/>
            <a:chExt cx="457200" cy="685800"/>
          </a:xfrm>
        </p:grpSpPr>
        <p:cxnSp>
          <p:nvCxnSpPr>
            <p:cNvPr id="146" name="Gerade Verbindung 145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7" name="Gerade Verbindung 146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8" name="Gerade Verbindung 147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" name="Gerade Verbindung 148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0" name="Gerade Verbindung 149"/>
          <p:cNvCxnSpPr/>
          <p:nvPr/>
        </p:nvCxnSpPr>
        <p:spPr bwMode="auto">
          <a:xfrm>
            <a:off x="2971800" y="1981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feld 150"/>
          <p:cNvSpPr txBox="1"/>
          <p:nvPr/>
        </p:nvSpPr>
        <p:spPr>
          <a:xfrm>
            <a:off x="2904358" y="1704201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Cf</a:t>
            </a:r>
            <a:endParaRPr lang="de-DE" dirty="0"/>
          </a:p>
        </p:txBody>
      </p:sp>
      <p:cxnSp>
        <p:nvCxnSpPr>
          <p:cNvPr id="152" name="Gerade Verbindung 151"/>
          <p:cNvCxnSpPr/>
          <p:nvPr/>
        </p:nvCxnSpPr>
        <p:spPr bwMode="auto">
          <a:xfrm>
            <a:off x="2743200" y="2209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>
            <a:off x="2971800" y="2362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Freihandform 171"/>
          <p:cNvSpPr/>
          <p:nvPr/>
        </p:nvSpPr>
        <p:spPr bwMode="auto">
          <a:xfrm>
            <a:off x="403508" y="1828800"/>
            <a:ext cx="3738135" cy="2164103"/>
          </a:xfrm>
          <a:custGeom>
            <a:avLst/>
            <a:gdLst>
              <a:gd name="connsiteX0" fmla="*/ 2348745 w 3350996"/>
              <a:gd name="connsiteY0" fmla="*/ 0 h 1788376"/>
              <a:gd name="connsiteX1" fmla="*/ 3344627 w 3350996"/>
              <a:gd name="connsiteY1" fmla="*/ 769544 h 1788376"/>
              <a:gd name="connsiteX2" fmla="*/ 1923233 w 3350996"/>
              <a:gd name="connsiteY2" fmla="*/ 1783532 h 1788376"/>
              <a:gd name="connsiteX3" fmla="*/ 85379 w 3350996"/>
              <a:gd name="connsiteY3" fmla="*/ 1104522 h 1788376"/>
              <a:gd name="connsiteX4" fmla="*/ 474678 w 3350996"/>
              <a:gd name="connsiteY4" fmla="*/ 9053 h 1788376"/>
              <a:gd name="connsiteX0" fmla="*/ 3634337 w 3860995"/>
              <a:gd name="connsiteY0" fmla="*/ 0 h 2168622"/>
              <a:gd name="connsiteX1" fmla="*/ 3344627 w 3860995"/>
              <a:gd name="connsiteY1" fmla="*/ 1149790 h 2168622"/>
              <a:gd name="connsiteX2" fmla="*/ 1923233 w 3860995"/>
              <a:gd name="connsiteY2" fmla="*/ 2163778 h 2168622"/>
              <a:gd name="connsiteX3" fmla="*/ 85379 w 3860995"/>
              <a:gd name="connsiteY3" fmla="*/ 1484768 h 2168622"/>
              <a:gd name="connsiteX4" fmla="*/ 474678 w 3860995"/>
              <a:gd name="connsiteY4" fmla="*/ 389299 h 2168622"/>
              <a:gd name="connsiteX0" fmla="*/ 3634337 w 3638744"/>
              <a:gd name="connsiteY0" fmla="*/ 0 h 2168622"/>
              <a:gd name="connsiteX1" fmla="*/ 3344627 w 3638744"/>
              <a:gd name="connsiteY1" fmla="*/ 1149790 h 2168622"/>
              <a:gd name="connsiteX2" fmla="*/ 1923233 w 3638744"/>
              <a:gd name="connsiteY2" fmla="*/ 2163778 h 2168622"/>
              <a:gd name="connsiteX3" fmla="*/ 85379 w 3638744"/>
              <a:gd name="connsiteY3" fmla="*/ 1484768 h 2168622"/>
              <a:gd name="connsiteX4" fmla="*/ 474678 w 3638744"/>
              <a:gd name="connsiteY4" fmla="*/ 389299 h 2168622"/>
              <a:gd name="connsiteX0" fmla="*/ 3634337 w 3778367"/>
              <a:gd name="connsiteY0" fmla="*/ 0 h 2164082"/>
              <a:gd name="connsiteX1" fmla="*/ 3652444 w 3778367"/>
              <a:gd name="connsiteY1" fmla="*/ 1548142 h 2164082"/>
              <a:gd name="connsiteX2" fmla="*/ 1923233 w 3778367"/>
              <a:gd name="connsiteY2" fmla="*/ 2163778 h 2164082"/>
              <a:gd name="connsiteX3" fmla="*/ 85379 w 3778367"/>
              <a:gd name="connsiteY3" fmla="*/ 1484768 h 2164082"/>
              <a:gd name="connsiteX4" fmla="*/ 474678 w 3778367"/>
              <a:gd name="connsiteY4" fmla="*/ 389299 h 2164082"/>
              <a:gd name="connsiteX0" fmla="*/ 3634337 w 3738135"/>
              <a:gd name="connsiteY0" fmla="*/ 0 h 2164103"/>
              <a:gd name="connsiteX1" fmla="*/ 3652444 w 3738135"/>
              <a:gd name="connsiteY1" fmla="*/ 1548142 h 2164103"/>
              <a:gd name="connsiteX2" fmla="*/ 1923233 w 3738135"/>
              <a:gd name="connsiteY2" fmla="*/ 2163778 h 2164103"/>
              <a:gd name="connsiteX3" fmla="*/ 85379 w 3738135"/>
              <a:gd name="connsiteY3" fmla="*/ 1484768 h 2164103"/>
              <a:gd name="connsiteX4" fmla="*/ 474678 w 3738135"/>
              <a:gd name="connsiteY4" fmla="*/ 389299 h 2164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38135" h="2164103">
                <a:moveTo>
                  <a:pt x="3634337" y="0"/>
                </a:moveTo>
                <a:cubicBezTo>
                  <a:pt x="3651689" y="399107"/>
                  <a:pt x="3847093" y="1169406"/>
                  <a:pt x="3652444" y="1548142"/>
                </a:cubicBezTo>
                <a:cubicBezTo>
                  <a:pt x="3457795" y="1926878"/>
                  <a:pt x="2517744" y="2174340"/>
                  <a:pt x="1923233" y="2163778"/>
                </a:cubicBezTo>
                <a:cubicBezTo>
                  <a:pt x="1328722" y="2153216"/>
                  <a:pt x="326805" y="1780514"/>
                  <a:pt x="85379" y="1484768"/>
                </a:cubicBezTo>
                <a:cubicBezTo>
                  <a:pt x="-156047" y="1189022"/>
                  <a:pt x="159315" y="789160"/>
                  <a:pt x="474678" y="38929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3" name="Gerade Verbindung mit Pfeil 172"/>
          <p:cNvCxnSpPr/>
          <p:nvPr/>
        </p:nvCxnSpPr>
        <p:spPr bwMode="auto">
          <a:xfrm flipV="1">
            <a:off x="6781800" y="2743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mit Pfeil 173"/>
          <p:cNvCxnSpPr/>
          <p:nvPr/>
        </p:nvCxnSpPr>
        <p:spPr bwMode="auto">
          <a:xfrm>
            <a:off x="6781800" y="35814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Textfeld 174"/>
          <p:cNvSpPr txBox="1"/>
          <p:nvPr/>
        </p:nvSpPr>
        <p:spPr>
          <a:xfrm>
            <a:off x="8025183" y="35814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Log(f)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6019800" y="2667000"/>
            <a:ext cx="807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betaA</a:t>
            </a:r>
            <a:r>
              <a:rPr lang="de-DE" dirty="0" smtClean="0"/>
              <a:t> dB</a:t>
            </a:r>
            <a:endParaRPr lang="de-DE" dirty="0"/>
          </a:p>
        </p:txBody>
      </p:sp>
      <p:cxnSp>
        <p:nvCxnSpPr>
          <p:cNvPr id="177" name="Gerade Verbindung 176"/>
          <p:cNvCxnSpPr/>
          <p:nvPr/>
        </p:nvCxnSpPr>
        <p:spPr bwMode="auto">
          <a:xfrm>
            <a:off x="65532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7924800" y="37338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>
            <a:off x="7086600" y="2971800"/>
            <a:ext cx="8382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3" name="Gruppieren 182"/>
          <p:cNvGrpSpPr/>
          <p:nvPr/>
        </p:nvGrpSpPr>
        <p:grpSpPr>
          <a:xfrm>
            <a:off x="6629400" y="2971800"/>
            <a:ext cx="1371600" cy="990600"/>
            <a:chOff x="6629400" y="2971800"/>
            <a:chExt cx="1371600" cy="990600"/>
          </a:xfrm>
        </p:grpSpPr>
        <p:cxnSp>
          <p:nvCxnSpPr>
            <p:cNvPr id="184" name="Gerade Verbindung 183"/>
            <p:cNvCxnSpPr/>
            <p:nvPr/>
          </p:nvCxnSpPr>
          <p:spPr bwMode="auto">
            <a:xfrm>
              <a:off x="6629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5" name="Gerade Verbindung 184"/>
            <p:cNvCxnSpPr/>
            <p:nvPr/>
          </p:nvCxnSpPr>
          <p:spPr bwMode="auto">
            <a:xfrm>
              <a:off x="7162800" y="2971800"/>
              <a:ext cx="762000" cy="685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6" name="Gerade Verbindung 185"/>
            <p:cNvCxnSpPr/>
            <p:nvPr/>
          </p:nvCxnSpPr>
          <p:spPr bwMode="auto">
            <a:xfrm>
              <a:off x="7924800" y="3657600"/>
              <a:ext cx="762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89" name="Textfeld 188"/>
          <p:cNvSpPr txBox="1"/>
          <p:nvPr/>
        </p:nvSpPr>
        <p:spPr>
          <a:xfrm>
            <a:off x="5502655" y="4066401"/>
            <a:ext cx="1625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1/T1 </a:t>
            </a:r>
            <a:r>
              <a:rPr lang="de-DE" dirty="0"/>
              <a:t>= </a:t>
            </a:r>
            <a:r>
              <a:rPr lang="de-DE" dirty="0" smtClean="0"/>
              <a:t>1/Cf A2 Rout1</a:t>
            </a:r>
            <a:endParaRPr lang="de-DE" dirty="0"/>
          </a:p>
        </p:txBody>
      </p:sp>
      <p:sp>
        <p:nvSpPr>
          <p:cNvPr id="190" name="Textfeld 189"/>
          <p:cNvSpPr txBox="1"/>
          <p:nvPr/>
        </p:nvSpPr>
        <p:spPr>
          <a:xfrm>
            <a:off x="7239000" y="4038600"/>
            <a:ext cx="1488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Tout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gm2/</a:t>
            </a:r>
            <a:r>
              <a:rPr lang="de-DE" dirty="0" err="1" smtClean="0"/>
              <a:t>Cout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202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41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CS-Ausgangsstufe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600" dirty="0" smtClean="0"/>
              <a:t>…</a:t>
            </a:r>
            <a:endParaRPr lang="de-DE" dirty="0"/>
          </a:p>
        </p:txBody>
      </p:sp>
      <p:cxnSp>
        <p:nvCxnSpPr>
          <p:cNvPr id="63" name="Gerade Verbindung 62"/>
          <p:cNvCxnSpPr>
            <a:cxnSpLocks noChangeShapeType="1"/>
          </p:cNvCxnSpPr>
          <p:nvPr/>
        </p:nvCxnSpPr>
        <p:spPr bwMode="auto">
          <a:xfrm flipH="1" flipV="1">
            <a:off x="2022606" y="22098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3" name="Ellipse 72"/>
          <p:cNvSpPr/>
          <p:nvPr/>
        </p:nvSpPr>
        <p:spPr bwMode="auto">
          <a:xfrm>
            <a:off x="1143000" y="2362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Ellipse 73"/>
          <p:cNvSpPr/>
          <p:nvPr/>
        </p:nvSpPr>
        <p:spPr bwMode="auto">
          <a:xfrm>
            <a:off x="1143000" y="2514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>
            <a:stCxn id="74" idx="4"/>
          </p:cNvCxnSpPr>
          <p:nvPr/>
        </p:nvCxnSpPr>
        <p:spPr bwMode="auto">
          <a:xfrm>
            <a:off x="1295400" y="2819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1295400" y="2209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7" name="Gruppieren 76"/>
          <p:cNvGrpSpPr/>
          <p:nvPr/>
        </p:nvGrpSpPr>
        <p:grpSpPr>
          <a:xfrm>
            <a:off x="1981200" y="2209800"/>
            <a:ext cx="152400" cy="762000"/>
            <a:chOff x="6705600" y="4648200"/>
            <a:chExt cx="152400" cy="762000"/>
          </a:xfrm>
        </p:grpSpPr>
        <p:cxnSp>
          <p:nvCxnSpPr>
            <p:cNvPr id="78" name="Gerade Verbindung 7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Rechteck 7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2" name="Gerade Verbindung mit Pfeil 81"/>
          <p:cNvCxnSpPr/>
          <p:nvPr/>
        </p:nvCxnSpPr>
        <p:spPr bwMode="auto">
          <a:xfrm rot="10800000">
            <a:off x="1295400" y="2209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Line 55"/>
          <p:cNvSpPr>
            <a:spLocks noChangeShapeType="1"/>
          </p:cNvSpPr>
          <p:nvPr/>
        </p:nvSpPr>
        <p:spPr bwMode="auto">
          <a:xfrm>
            <a:off x="1066801" y="2971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" name="Textfeld 84"/>
          <p:cNvSpPr txBox="1"/>
          <p:nvPr/>
        </p:nvSpPr>
        <p:spPr>
          <a:xfrm>
            <a:off x="1371600" y="26948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gm1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 flipH="1">
            <a:off x="1295400" y="2209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5334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Gleichschenkliges Dreieck 9"/>
          <p:cNvSpPr/>
          <p:nvPr/>
        </p:nvSpPr>
        <p:spPr bwMode="auto">
          <a:xfrm rot="5400000">
            <a:off x="685800" y="1676400"/>
            <a:ext cx="1676400" cy="1066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Textfeld 119"/>
          <p:cNvSpPr txBox="1"/>
          <p:nvPr/>
        </p:nvSpPr>
        <p:spPr>
          <a:xfrm>
            <a:off x="2057400" y="2743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R</a:t>
            </a:r>
            <a:r>
              <a:rPr lang="de-DE" dirty="0" smtClean="0"/>
              <a:t>out1</a:t>
            </a:r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 bwMode="auto">
          <a:xfrm flipV="1">
            <a:off x="6781800" y="9144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6781800" y="1752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6781800" y="1905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7010400" y="1856601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10ns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8069070" y="1676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6421178" y="914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86" name="Line 55"/>
          <p:cNvSpPr>
            <a:spLocks noChangeShapeType="1"/>
          </p:cNvSpPr>
          <p:nvPr/>
        </p:nvSpPr>
        <p:spPr bwMode="auto">
          <a:xfrm>
            <a:off x="1676400" y="2971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2133600" y="2209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0" name="Gruppieren 39"/>
          <p:cNvGrpSpPr/>
          <p:nvPr/>
        </p:nvGrpSpPr>
        <p:grpSpPr>
          <a:xfrm>
            <a:off x="3200400" y="1981200"/>
            <a:ext cx="533400" cy="762000"/>
            <a:chOff x="1600200" y="4419600"/>
            <a:chExt cx="533400" cy="762000"/>
          </a:xfrm>
        </p:grpSpPr>
        <p:sp>
          <p:nvSpPr>
            <p:cNvPr id="4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317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9" name="Gerade Verbindung 48"/>
          <p:cNvCxnSpPr/>
          <p:nvPr/>
        </p:nvCxnSpPr>
        <p:spPr bwMode="auto">
          <a:xfrm>
            <a:off x="3581400" y="29718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>
            <a:stCxn id="47" idx="0"/>
          </p:cNvCxnSpPr>
          <p:nvPr/>
        </p:nvCxnSpPr>
        <p:spPr bwMode="auto">
          <a:xfrm>
            <a:off x="3733800" y="2743200"/>
            <a:ext cx="0" cy="2286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2667000" y="12954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2" name="Gruppieren 51"/>
          <p:cNvGrpSpPr/>
          <p:nvPr/>
        </p:nvGrpSpPr>
        <p:grpSpPr>
          <a:xfrm flipV="1">
            <a:off x="3200400" y="914400"/>
            <a:ext cx="533400" cy="762000"/>
            <a:chOff x="1600200" y="4419600"/>
            <a:chExt cx="533400" cy="762000"/>
          </a:xfrm>
        </p:grpSpPr>
        <p:sp>
          <p:nvSpPr>
            <p:cNvPr id="5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317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61" name="Gerade Verbindung 60"/>
          <p:cNvCxnSpPr/>
          <p:nvPr/>
        </p:nvCxnSpPr>
        <p:spPr bwMode="auto">
          <a:xfrm flipV="1">
            <a:off x="3581400" y="7620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 flipV="1">
            <a:off x="3733800" y="762000"/>
            <a:ext cx="0" cy="2286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Ellipse 63"/>
          <p:cNvSpPr/>
          <p:nvPr/>
        </p:nvSpPr>
        <p:spPr bwMode="auto">
          <a:xfrm>
            <a:off x="3352800" y="1219200"/>
            <a:ext cx="152400" cy="152400"/>
          </a:xfrm>
          <a:prstGeom prst="ellipse">
            <a:avLst/>
          </a:prstGeom>
          <a:solidFill>
            <a:schemeClr val="bg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2743200" y="10668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V</a:t>
            </a:r>
            <a:r>
              <a:rPr lang="de-DE" dirty="0" err="1" smtClean="0"/>
              <a:t>bias</a:t>
            </a:r>
            <a:endParaRPr lang="de-DE" dirty="0"/>
          </a:p>
        </p:txBody>
      </p:sp>
      <p:cxnSp>
        <p:nvCxnSpPr>
          <p:cNvPr id="66" name="Gerade Verbindung 65"/>
          <p:cNvCxnSpPr/>
          <p:nvPr/>
        </p:nvCxnSpPr>
        <p:spPr bwMode="auto">
          <a:xfrm>
            <a:off x="3733800" y="18288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3733800" y="1676400"/>
            <a:ext cx="0" cy="3048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feld 67"/>
          <p:cNvSpPr txBox="1"/>
          <p:nvPr/>
        </p:nvSpPr>
        <p:spPr>
          <a:xfrm>
            <a:off x="3841766" y="1524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pSp>
        <p:nvGrpSpPr>
          <p:cNvPr id="69" name="Gruppieren 68"/>
          <p:cNvGrpSpPr/>
          <p:nvPr/>
        </p:nvGrpSpPr>
        <p:grpSpPr>
          <a:xfrm rot="5400000">
            <a:off x="3124200" y="1600200"/>
            <a:ext cx="457200" cy="762001"/>
            <a:chOff x="4876800" y="1828800"/>
            <a:chExt cx="457200" cy="685800"/>
          </a:xfrm>
        </p:grpSpPr>
        <p:cxnSp>
          <p:nvCxnSpPr>
            <p:cNvPr id="70" name="Gerade Verbindung 69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Gerade Verbindung 71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2971800" y="1981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2904358" y="1704201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Cf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>
            <a:off x="2743200" y="2209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2971800" y="2362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135"/>
          <p:cNvSpPr txBox="1"/>
          <p:nvPr/>
        </p:nvSpPr>
        <p:spPr>
          <a:xfrm>
            <a:off x="4495800" y="2286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Cout</a:t>
            </a:r>
            <a:endParaRPr lang="de-DE" dirty="0"/>
          </a:p>
        </p:txBody>
      </p:sp>
      <p:grpSp>
        <p:nvGrpSpPr>
          <p:cNvPr id="90" name="Gruppieren 89"/>
          <p:cNvGrpSpPr/>
          <p:nvPr/>
        </p:nvGrpSpPr>
        <p:grpSpPr>
          <a:xfrm>
            <a:off x="4208553" y="1828800"/>
            <a:ext cx="457200" cy="914400"/>
            <a:chOff x="4267200" y="5562600"/>
            <a:chExt cx="457200" cy="914400"/>
          </a:xfrm>
        </p:grpSpPr>
        <p:grpSp>
          <p:nvGrpSpPr>
            <p:cNvPr id="91" name="Gruppieren 90"/>
            <p:cNvGrpSpPr/>
            <p:nvPr/>
          </p:nvGrpSpPr>
          <p:grpSpPr>
            <a:xfrm>
              <a:off x="4267200" y="5562600"/>
              <a:ext cx="457200" cy="762001"/>
              <a:chOff x="4876800" y="1828800"/>
              <a:chExt cx="457200" cy="685800"/>
            </a:xfrm>
          </p:grpSpPr>
          <p:cxnSp>
            <p:nvCxnSpPr>
              <p:cNvPr id="97" name="Gerade Verbindung 96"/>
              <p:cNvCxnSpPr/>
              <p:nvPr/>
            </p:nvCxnSpPr>
            <p:spPr bwMode="auto">
              <a:xfrm>
                <a:off x="5105400" y="18288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8" name="Gerade Verbindung 97"/>
              <p:cNvCxnSpPr/>
              <p:nvPr/>
            </p:nvCxnSpPr>
            <p:spPr bwMode="auto">
              <a:xfrm>
                <a:off x="4876800" y="2133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9" name="Gerade Verbindung 98"/>
              <p:cNvCxnSpPr/>
              <p:nvPr/>
            </p:nvCxnSpPr>
            <p:spPr bwMode="auto">
              <a:xfrm>
                <a:off x="4876800" y="22098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0" name="Gerade Verbindung 99"/>
              <p:cNvCxnSpPr/>
              <p:nvPr/>
            </p:nvCxnSpPr>
            <p:spPr bwMode="auto">
              <a:xfrm>
                <a:off x="5105400" y="22098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92" name="Gerade Verbindung 91"/>
            <p:cNvCxnSpPr/>
            <p:nvPr/>
          </p:nvCxnSpPr>
          <p:spPr bwMode="auto">
            <a:xfrm flipH="1">
              <a:off x="4343400" y="64770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4495800" y="61722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1" name="Gerade Verbindung 100"/>
          <p:cNvCxnSpPr/>
          <p:nvPr/>
        </p:nvCxnSpPr>
        <p:spPr bwMode="auto">
          <a:xfrm>
            <a:off x="7772400" y="1295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Freihandform 101"/>
          <p:cNvSpPr/>
          <p:nvPr/>
        </p:nvSpPr>
        <p:spPr bwMode="auto">
          <a:xfrm>
            <a:off x="6790099" y="1070592"/>
            <a:ext cx="995881" cy="703887"/>
          </a:xfrm>
          <a:custGeom>
            <a:avLst/>
            <a:gdLst>
              <a:gd name="connsiteX0" fmla="*/ 0 w 995881"/>
              <a:gd name="connsiteY0" fmla="*/ 703887 h 703887"/>
              <a:gd name="connsiteX1" fmla="*/ 398352 w 995881"/>
              <a:gd name="connsiteY1" fmla="*/ 6770 h 703887"/>
              <a:gd name="connsiteX2" fmla="*/ 706170 w 995881"/>
              <a:gd name="connsiteY2" fmla="*/ 341749 h 703887"/>
              <a:gd name="connsiteX3" fmla="*/ 860079 w 995881"/>
              <a:gd name="connsiteY3" fmla="*/ 205947 h 703887"/>
              <a:gd name="connsiteX4" fmla="*/ 995881 w 995881"/>
              <a:gd name="connsiteY4" fmla="*/ 224054 h 703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881" h="703887">
                <a:moveTo>
                  <a:pt x="0" y="703887"/>
                </a:moveTo>
                <a:cubicBezTo>
                  <a:pt x="140328" y="385506"/>
                  <a:pt x="280657" y="67126"/>
                  <a:pt x="398352" y="6770"/>
                </a:cubicBezTo>
                <a:cubicBezTo>
                  <a:pt x="516047" y="-53586"/>
                  <a:pt x="629216" y="308553"/>
                  <a:pt x="706170" y="341749"/>
                </a:cubicBezTo>
                <a:cubicBezTo>
                  <a:pt x="783124" y="374945"/>
                  <a:pt x="811794" y="225563"/>
                  <a:pt x="860079" y="205947"/>
                </a:cubicBezTo>
                <a:cubicBezTo>
                  <a:pt x="908364" y="186331"/>
                  <a:pt x="952122" y="205192"/>
                  <a:pt x="995881" y="22405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mit Pfeil 103"/>
          <p:cNvCxnSpPr/>
          <p:nvPr/>
        </p:nvCxnSpPr>
        <p:spPr bwMode="auto">
          <a:xfrm flipV="1">
            <a:off x="6781800" y="2743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mit Pfeil 104"/>
          <p:cNvCxnSpPr/>
          <p:nvPr/>
        </p:nvCxnSpPr>
        <p:spPr bwMode="auto">
          <a:xfrm>
            <a:off x="6781800" y="35814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7822265" y="35814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Log(f)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019800" y="2667000"/>
            <a:ext cx="807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betaA</a:t>
            </a:r>
            <a:r>
              <a:rPr lang="de-DE" dirty="0" smtClean="0"/>
              <a:t> dB</a:t>
            </a:r>
            <a:endParaRPr lang="de-DE" dirty="0"/>
          </a:p>
        </p:txBody>
      </p:sp>
      <p:sp>
        <p:nvSpPr>
          <p:cNvPr id="108" name="Freihandform 107"/>
          <p:cNvSpPr/>
          <p:nvPr/>
        </p:nvSpPr>
        <p:spPr bwMode="auto">
          <a:xfrm>
            <a:off x="403508" y="1828800"/>
            <a:ext cx="3738135" cy="2164103"/>
          </a:xfrm>
          <a:custGeom>
            <a:avLst/>
            <a:gdLst>
              <a:gd name="connsiteX0" fmla="*/ 2348745 w 3350996"/>
              <a:gd name="connsiteY0" fmla="*/ 0 h 1788376"/>
              <a:gd name="connsiteX1" fmla="*/ 3344627 w 3350996"/>
              <a:gd name="connsiteY1" fmla="*/ 769544 h 1788376"/>
              <a:gd name="connsiteX2" fmla="*/ 1923233 w 3350996"/>
              <a:gd name="connsiteY2" fmla="*/ 1783532 h 1788376"/>
              <a:gd name="connsiteX3" fmla="*/ 85379 w 3350996"/>
              <a:gd name="connsiteY3" fmla="*/ 1104522 h 1788376"/>
              <a:gd name="connsiteX4" fmla="*/ 474678 w 3350996"/>
              <a:gd name="connsiteY4" fmla="*/ 9053 h 1788376"/>
              <a:gd name="connsiteX0" fmla="*/ 3634337 w 3860995"/>
              <a:gd name="connsiteY0" fmla="*/ 0 h 2168622"/>
              <a:gd name="connsiteX1" fmla="*/ 3344627 w 3860995"/>
              <a:gd name="connsiteY1" fmla="*/ 1149790 h 2168622"/>
              <a:gd name="connsiteX2" fmla="*/ 1923233 w 3860995"/>
              <a:gd name="connsiteY2" fmla="*/ 2163778 h 2168622"/>
              <a:gd name="connsiteX3" fmla="*/ 85379 w 3860995"/>
              <a:gd name="connsiteY3" fmla="*/ 1484768 h 2168622"/>
              <a:gd name="connsiteX4" fmla="*/ 474678 w 3860995"/>
              <a:gd name="connsiteY4" fmla="*/ 389299 h 2168622"/>
              <a:gd name="connsiteX0" fmla="*/ 3634337 w 3638744"/>
              <a:gd name="connsiteY0" fmla="*/ 0 h 2168622"/>
              <a:gd name="connsiteX1" fmla="*/ 3344627 w 3638744"/>
              <a:gd name="connsiteY1" fmla="*/ 1149790 h 2168622"/>
              <a:gd name="connsiteX2" fmla="*/ 1923233 w 3638744"/>
              <a:gd name="connsiteY2" fmla="*/ 2163778 h 2168622"/>
              <a:gd name="connsiteX3" fmla="*/ 85379 w 3638744"/>
              <a:gd name="connsiteY3" fmla="*/ 1484768 h 2168622"/>
              <a:gd name="connsiteX4" fmla="*/ 474678 w 3638744"/>
              <a:gd name="connsiteY4" fmla="*/ 389299 h 2168622"/>
              <a:gd name="connsiteX0" fmla="*/ 3634337 w 3778367"/>
              <a:gd name="connsiteY0" fmla="*/ 0 h 2164082"/>
              <a:gd name="connsiteX1" fmla="*/ 3652444 w 3778367"/>
              <a:gd name="connsiteY1" fmla="*/ 1548142 h 2164082"/>
              <a:gd name="connsiteX2" fmla="*/ 1923233 w 3778367"/>
              <a:gd name="connsiteY2" fmla="*/ 2163778 h 2164082"/>
              <a:gd name="connsiteX3" fmla="*/ 85379 w 3778367"/>
              <a:gd name="connsiteY3" fmla="*/ 1484768 h 2164082"/>
              <a:gd name="connsiteX4" fmla="*/ 474678 w 3778367"/>
              <a:gd name="connsiteY4" fmla="*/ 389299 h 2164082"/>
              <a:gd name="connsiteX0" fmla="*/ 3634337 w 3738135"/>
              <a:gd name="connsiteY0" fmla="*/ 0 h 2164103"/>
              <a:gd name="connsiteX1" fmla="*/ 3652444 w 3738135"/>
              <a:gd name="connsiteY1" fmla="*/ 1548142 h 2164103"/>
              <a:gd name="connsiteX2" fmla="*/ 1923233 w 3738135"/>
              <a:gd name="connsiteY2" fmla="*/ 2163778 h 2164103"/>
              <a:gd name="connsiteX3" fmla="*/ 85379 w 3738135"/>
              <a:gd name="connsiteY3" fmla="*/ 1484768 h 2164103"/>
              <a:gd name="connsiteX4" fmla="*/ 474678 w 3738135"/>
              <a:gd name="connsiteY4" fmla="*/ 389299 h 2164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38135" h="2164103">
                <a:moveTo>
                  <a:pt x="3634337" y="0"/>
                </a:moveTo>
                <a:cubicBezTo>
                  <a:pt x="3651689" y="399107"/>
                  <a:pt x="3847093" y="1169406"/>
                  <a:pt x="3652444" y="1548142"/>
                </a:cubicBezTo>
                <a:cubicBezTo>
                  <a:pt x="3457795" y="1926878"/>
                  <a:pt x="2517744" y="2174340"/>
                  <a:pt x="1923233" y="2163778"/>
                </a:cubicBezTo>
                <a:cubicBezTo>
                  <a:pt x="1328722" y="2153216"/>
                  <a:pt x="326805" y="1780514"/>
                  <a:pt x="85379" y="1484768"/>
                </a:cubicBezTo>
                <a:cubicBezTo>
                  <a:pt x="-156047" y="1189022"/>
                  <a:pt x="159315" y="789160"/>
                  <a:pt x="474678" y="38929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mit Pfeil 108"/>
          <p:cNvCxnSpPr/>
          <p:nvPr/>
        </p:nvCxnSpPr>
        <p:spPr bwMode="auto">
          <a:xfrm flipV="1">
            <a:off x="6781800" y="2743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mit Pfeil 109"/>
          <p:cNvCxnSpPr/>
          <p:nvPr/>
        </p:nvCxnSpPr>
        <p:spPr bwMode="auto">
          <a:xfrm>
            <a:off x="6781800" y="35814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8025183" y="35814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Log(f)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6019800" y="2667000"/>
            <a:ext cx="807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betaA</a:t>
            </a:r>
            <a:r>
              <a:rPr lang="de-DE" dirty="0" smtClean="0"/>
              <a:t> dB</a:t>
            </a:r>
            <a:endParaRPr lang="de-DE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6553200" y="2971800"/>
            <a:ext cx="1447800" cy="1066800"/>
            <a:chOff x="6553200" y="2971800"/>
            <a:chExt cx="1447800" cy="1066800"/>
          </a:xfrm>
        </p:grpSpPr>
        <p:cxnSp>
          <p:nvCxnSpPr>
            <p:cNvPr id="113" name="Gerade Verbindung 112"/>
            <p:cNvCxnSpPr/>
            <p:nvPr/>
          </p:nvCxnSpPr>
          <p:spPr bwMode="auto">
            <a:xfrm>
              <a:off x="65532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Gerade Verbindung 113"/>
            <p:cNvCxnSpPr/>
            <p:nvPr/>
          </p:nvCxnSpPr>
          <p:spPr bwMode="auto">
            <a:xfrm>
              <a:off x="7924800" y="3733800"/>
              <a:ext cx="762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Gerade Verbindung 114"/>
            <p:cNvCxnSpPr/>
            <p:nvPr/>
          </p:nvCxnSpPr>
          <p:spPr bwMode="auto">
            <a:xfrm>
              <a:off x="7086600" y="2971800"/>
              <a:ext cx="8382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4" name="Gerade Verbindung 123"/>
          <p:cNvCxnSpPr/>
          <p:nvPr/>
        </p:nvCxnSpPr>
        <p:spPr bwMode="auto">
          <a:xfrm>
            <a:off x="65532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7391400" y="3276600"/>
            <a:ext cx="2286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7086600" y="2971800"/>
            <a:ext cx="3048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Textfeld 126"/>
          <p:cNvSpPr txBox="1"/>
          <p:nvPr/>
        </p:nvSpPr>
        <p:spPr>
          <a:xfrm>
            <a:off x="5502655" y="4066401"/>
            <a:ext cx="1625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1/T1 </a:t>
            </a:r>
            <a:r>
              <a:rPr lang="de-DE" dirty="0"/>
              <a:t>= </a:t>
            </a:r>
            <a:r>
              <a:rPr lang="de-DE" dirty="0" smtClean="0"/>
              <a:t>1/Cf A2 Rout1</a:t>
            </a:r>
            <a:endParaRPr lang="de-DE" dirty="0"/>
          </a:p>
        </p:txBody>
      </p:sp>
      <p:sp>
        <p:nvSpPr>
          <p:cNvPr id="130" name="Textfeld 129"/>
          <p:cNvSpPr txBox="1"/>
          <p:nvPr/>
        </p:nvSpPr>
        <p:spPr>
          <a:xfrm>
            <a:off x="7239000" y="4038600"/>
            <a:ext cx="1488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Tout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gm2/</a:t>
            </a:r>
            <a:r>
              <a:rPr lang="de-DE" dirty="0" err="1" smtClean="0"/>
              <a:t>Cout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87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42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Verstärker mit CS-Ausgangsstufe</a:t>
            </a:r>
            <a:endParaRPr lang="de-DE" altLang="de-DE" dirty="0" smtClean="0"/>
          </a:p>
        </p:txBody>
      </p: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sz="1600" dirty="0" smtClean="0"/>
              <a:t>…</a:t>
            </a:r>
          </a:p>
          <a:p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 bwMode="auto">
          <a:xfrm flipV="1">
            <a:off x="6781800" y="9144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6781800" y="1752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6781800" y="1905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7010400" y="1856601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10ns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8069070" y="1676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6421178" y="914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01" name="Gerade Verbindung 100"/>
          <p:cNvCxnSpPr/>
          <p:nvPr/>
        </p:nvCxnSpPr>
        <p:spPr bwMode="auto">
          <a:xfrm>
            <a:off x="7696200" y="1295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feld 87"/>
          <p:cNvSpPr txBox="1"/>
          <p:nvPr/>
        </p:nvSpPr>
        <p:spPr>
          <a:xfrm>
            <a:off x="1277825" y="2694801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</a:t>
            </a:r>
            <a:r>
              <a:rPr lang="de-DE" dirty="0" smtClean="0"/>
              <a:t>*gm1</a:t>
            </a:r>
            <a:endParaRPr lang="de-DE" dirty="0"/>
          </a:p>
        </p:txBody>
      </p:sp>
      <p:cxnSp>
        <p:nvCxnSpPr>
          <p:cNvPr id="89" name="Gerade Verbindung 88"/>
          <p:cNvCxnSpPr/>
          <p:nvPr/>
        </p:nvCxnSpPr>
        <p:spPr bwMode="auto">
          <a:xfrm>
            <a:off x="5334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Gleichschenkliges Dreieck 103"/>
          <p:cNvSpPr/>
          <p:nvPr/>
        </p:nvSpPr>
        <p:spPr bwMode="auto">
          <a:xfrm rot="5400000">
            <a:off x="685800" y="1676400"/>
            <a:ext cx="1676400" cy="1066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Textfeld 119"/>
          <p:cNvSpPr txBox="1"/>
          <p:nvPr/>
        </p:nvSpPr>
        <p:spPr>
          <a:xfrm>
            <a:off x="1971640" y="2743200"/>
            <a:ext cx="764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Rout1/m</a:t>
            </a:r>
            <a:endParaRPr lang="de-DE" dirty="0"/>
          </a:p>
        </p:txBody>
      </p:sp>
      <p:grpSp>
        <p:nvGrpSpPr>
          <p:cNvPr id="106" name="Gruppieren 105"/>
          <p:cNvGrpSpPr/>
          <p:nvPr/>
        </p:nvGrpSpPr>
        <p:grpSpPr>
          <a:xfrm>
            <a:off x="1066801" y="2209800"/>
            <a:ext cx="1295399" cy="762000"/>
            <a:chOff x="1066801" y="2209800"/>
            <a:chExt cx="1295399" cy="762000"/>
          </a:xfrm>
        </p:grpSpPr>
        <p:cxnSp>
          <p:nvCxnSpPr>
            <p:cNvPr id="107" name="Gerade Verbindung 106"/>
            <p:cNvCxnSpPr>
              <a:cxnSpLocks noChangeShapeType="1"/>
            </p:cNvCxnSpPr>
            <p:nvPr/>
          </p:nvCxnSpPr>
          <p:spPr bwMode="auto">
            <a:xfrm flipH="1" flipV="1">
              <a:off x="2022606" y="2209800"/>
              <a:ext cx="1524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8" name="Ellipse 107"/>
            <p:cNvSpPr/>
            <p:nvPr/>
          </p:nvSpPr>
          <p:spPr bwMode="auto">
            <a:xfrm>
              <a:off x="1143000" y="2362200"/>
              <a:ext cx="304800" cy="3048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9" name="Ellipse 108"/>
            <p:cNvSpPr/>
            <p:nvPr/>
          </p:nvSpPr>
          <p:spPr bwMode="auto">
            <a:xfrm>
              <a:off x="1143000" y="2514600"/>
              <a:ext cx="304800" cy="3048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0" name="Gerade Verbindung 109"/>
            <p:cNvCxnSpPr>
              <a:stCxn id="109" idx="4"/>
            </p:cNvCxnSpPr>
            <p:nvPr/>
          </p:nvCxnSpPr>
          <p:spPr bwMode="auto">
            <a:xfrm>
              <a:off x="1295400" y="2819400"/>
              <a:ext cx="0" cy="1524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10"/>
            <p:cNvCxnSpPr/>
            <p:nvPr/>
          </p:nvCxnSpPr>
          <p:spPr bwMode="auto">
            <a:xfrm>
              <a:off x="1295400" y="2209800"/>
              <a:ext cx="0" cy="1524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12" name="Gruppieren 111"/>
            <p:cNvGrpSpPr/>
            <p:nvPr/>
          </p:nvGrpSpPr>
          <p:grpSpPr>
            <a:xfrm>
              <a:off x="1981200" y="2209800"/>
              <a:ext cx="152400" cy="762000"/>
              <a:chOff x="6705600" y="4648200"/>
              <a:chExt cx="152400" cy="762000"/>
            </a:xfrm>
          </p:grpSpPr>
          <p:cxnSp>
            <p:nvCxnSpPr>
              <p:cNvPr id="117" name="Gerade Verbindung 116"/>
              <p:cNvCxnSpPr/>
              <p:nvPr/>
            </p:nvCxnSpPr>
            <p:spPr bwMode="auto">
              <a:xfrm>
                <a:off x="6781800" y="4648200"/>
                <a:ext cx="0" cy="22860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8" name="Rechteck 117"/>
              <p:cNvSpPr/>
              <p:nvPr/>
            </p:nvSpPr>
            <p:spPr bwMode="auto">
              <a:xfrm>
                <a:off x="6705600" y="4876800"/>
                <a:ext cx="152400" cy="3048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de-DE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19" name="Gerade Verbindung 118"/>
              <p:cNvCxnSpPr/>
              <p:nvPr/>
            </p:nvCxnSpPr>
            <p:spPr bwMode="auto">
              <a:xfrm>
                <a:off x="6781800" y="5181600"/>
                <a:ext cx="0" cy="22860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13" name="Gerade Verbindung mit Pfeil 112"/>
            <p:cNvCxnSpPr/>
            <p:nvPr/>
          </p:nvCxnSpPr>
          <p:spPr bwMode="auto">
            <a:xfrm rot="10800000">
              <a:off x="1295400" y="2209800"/>
              <a:ext cx="0" cy="1524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4" name="Line 55"/>
            <p:cNvSpPr>
              <a:spLocks noChangeShapeType="1"/>
            </p:cNvSpPr>
            <p:nvPr/>
          </p:nvSpPr>
          <p:spPr bwMode="auto">
            <a:xfrm>
              <a:off x="1066801" y="2971800"/>
              <a:ext cx="457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cxnSp>
          <p:nvCxnSpPr>
            <p:cNvPr id="115" name="Gerade Verbindung 114"/>
            <p:cNvCxnSpPr/>
            <p:nvPr/>
          </p:nvCxnSpPr>
          <p:spPr bwMode="auto">
            <a:xfrm flipH="1">
              <a:off x="1295400" y="2209800"/>
              <a:ext cx="7620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6" name="Line 55"/>
            <p:cNvSpPr>
              <a:spLocks noChangeShapeType="1"/>
            </p:cNvSpPr>
            <p:nvPr/>
          </p:nvSpPr>
          <p:spPr bwMode="auto">
            <a:xfrm>
              <a:off x="1676400" y="2971800"/>
              <a:ext cx="685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cxnSp>
        <p:nvCxnSpPr>
          <p:cNvPr id="121" name="Gerade Verbindung 120"/>
          <p:cNvCxnSpPr/>
          <p:nvPr/>
        </p:nvCxnSpPr>
        <p:spPr bwMode="auto">
          <a:xfrm>
            <a:off x="2133600" y="2209800"/>
            <a:ext cx="6096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3" name="Gruppieren 122"/>
          <p:cNvGrpSpPr/>
          <p:nvPr/>
        </p:nvGrpSpPr>
        <p:grpSpPr>
          <a:xfrm>
            <a:off x="3200400" y="1981200"/>
            <a:ext cx="533400" cy="762000"/>
            <a:chOff x="1600200" y="4419600"/>
            <a:chExt cx="533400" cy="762000"/>
          </a:xfrm>
        </p:grpSpPr>
        <p:sp>
          <p:nvSpPr>
            <p:cNvPr id="12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444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34" name="Gerade Verbindung 133"/>
          <p:cNvCxnSpPr/>
          <p:nvPr/>
        </p:nvCxnSpPr>
        <p:spPr bwMode="auto">
          <a:xfrm>
            <a:off x="3581400" y="2971800"/>
            <a:ext cx="304800" cy="0"/>
          </a:xfrm>
          <a:prstGeom prst="line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>
            <a:stCxn id="132" idx="0"/>
          </p:cNvCxnSpPr>
          <p:nvPr/>
        </p:nvCxnSpPr>
        <p:spPr bwMode="auto">
          <a:xfrm>
            <a:off x="3733800" y="2743200"/>
            <a:ext cx="0" cy="228600"/>
          </a:xfrm>
          <a:prstGeom prst="line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V="1">
            <a:off x="2667000" y="12954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7" name="Gruppieren 136"/>
          <p:cNvGrpSpPr/>
          <p:nvPr/>
        </p:nvGrpSpPr>
        <p:grpSpPr>
          <a:xfrm flipV="1">
            <a:off x="3200400" y="914400"/>
            <a:ext cx="533400" cy="762000"/>
            <a:chOff x="1600200" y="4419600"/>
            <a:chExt cx="533400" cy="762000"/>
          </a:xfrm>
        </p:grpSpPr>
        <p:sp>
          <p:nvSpPr>
            <p:cNvPr id="13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444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46" name="Gerade Verbindung 145"/>
          <p:cNvCxnSpPr/>
          <p:nvPr/>
        </p:nvCxnSpPr>
        <p:spPr bwMode="auto">
          <a:xfrm flipV="1">
            <a:off x="3581400" y="762000"/>
            <a:ext cx="304800" cy="0"/>
          </a:xfrm>
          <a:prstGeom prst="line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 flipV="1">
            <a:off x="3733800" y="762000"/>
            <a:ext cx="0" cy="228600"/>
          </a:xfrm>
          <a:prstGeom prst="line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Ellipse 147"/>
          <p:cNvSpPr/>
          <p:nvPr/>
        </p:nvSpPr>
        <p:spPr bwMode="auto">
          <a:xfrm>
            <a:off x="3352800" y="1219200"/>
            <a:ext cx="152400" cy="152400"/>
          </a:xfrm>
          <a:prstGeom prst="ellipse">
            <a:avLst/>
          </a:prstGeom>
          <a:solidFill>
            <a:schemeClr val="bg1"/>
          </a:solidFill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9" name="Textfeld 148"/>
          <p:cNvSpPr txBox="1"/>
          <p:nvPr/>
        </p:nvSpPr>
        <p:spPr>
          <a:xfrm>
            <a:off x="2743200" y="10668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V</a:t>
            </a:r>
            <a:r>
              <a:rPr lang="de-DE" dirty="0" err="1" smtClean="0"/>
              <a:t>bias</a:t>
            </a:r>
            <a:endParaRPr lang="de-DE" dirty="0"/>
          </a:p>
        </p:txBody>
      </p:sp>
      <p:cxnSp>
        <p:nvCxnSpPr>
          <p:cNvPr id="150" name="Gerade Verbindung 149"/>
          <p:cNvCxnSpPr/>
          <p:nvPr/>
        </p:nvCxnSpPr>
        <p:spPr bwMode="auto">
          <a:xfrm>
            <a:off x="3733800" y="18288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 flipV="1">
            <a:off x="3733800" y="1676400"/>
            <a:ext cx="0" cy="304800"/>
          </a:xfrm>
          <a:prstGeom prst="line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Textfeld 151"/>
          <p:cNvSpPr txBox="1"/>
          <p:nvPr/>
        </p:nvSpPr>
        <p:spPr>
          <a:xfrm>
            <a:off x="3841766" y="1524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pSp>
        <p:nvGrpSpPr>
          <p:cNvPr id="153" name="Gruppieren 152"/>
          <p:cNvGrpSpPr/>
          <p:nvPr/>
        </p:nvGrpSpPr>
        <p:grpSpPr>
          <a:xfrm rot="5400000">
            <a:off x="3124200" y="1600200"/>
            <a:ext cx="457200" cy="762001"/>
            <a:chOff x="4876800" y="1828800"/>
            <a:chExt cx="457200" cy="685800"/>
          </a:xfrm>
        </p:grpSpPr>
        <p:cxnSp>
          <p:nvCxnSpPr>
            <p:cNvPr id="154" name="Gerade Verbindung 153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" name="Gerade Verbindung 154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6" name="Gerade Verbindung 155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8" name="Gerade Verbindung 157"/>
          <p:cNvCxnSpPr/>
          <p:nvPr/>
        </p:nvCxnSpPr>
        <p:spPr bwMode="auto">
          <a:xfrm>
            <a:off x="2971800" y="1981200"/>
            <a:ext cx="0" cy="3810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Textfeld 158"/>
          <p:cNvSpPr txBox="1"/>
          <p:nvPr/>
        </p:nvSpPr>
        <p:spPr>
          <a:xfrm>
            <a:off x="2810583" y="170420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</a:t>
            </a:r>
            <a:r>
              <a:rPr lang="de-DE" dirty="0" smtClean="0"/>
              <a:t>*Cf</a:t>
            </a:r>
            <a:endParaRPr lang="de-DE" dirty="0"/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2743200" y="2209800"/>
            <a:ext cx="2286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2971800" y="2362200"/>
            <a:ext cx="2286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2" name="Bogen 161"/>
          <p:cNvSpPr/>
          <p:nvPr/>
        </p:nvSpPr>
        <p:spPr bwMode="auto">
          <a:xfrm flipH="1">
            <a:off x="6781800" y="1295400"/>
            <a:ext cx="1828800" cy="914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3" name="Freihandform 162"/>
          <p:cNvSpPr/>
          <p:nvPr/>
        </p:nvSpPr>
        <p:spPr bwMode="auto">
          <a:xfrm>
            <a:off x="403508" y="1828800"/>
            <a:ext cx="3738135" cy="2164103"/>
          </a:xfrm>
          <a:custGeom>
            <a:avLst/>
            <a:gdLst>
              <a:gd name="connsiteX0" fmla="*/ 2348745 w 3350996"/>
              <a:gd name="connsiteY0" fmla="*/ 0 h 1788376"/>
              <a:gd name="connsiteX1" fmla="*/ 3344627 w 3350996"/>
              <a:gd name="connsiteY1" fmla="*/ 769544 h 1788376"/>
              <a:gd name="connsiteX2" fmla="*/ 1923233 w 3350996"/>
              <a:gd name="connsiteY2" fmla="*/ 1783532 h 1788376"/>
              <a:gd name="connsiteX3" fmla="*/ 85379 w 3350996"/>
              <a:gd name="connsiteY3" fmla="*/ 1104522 h 1788376"/>
              <a:gd name="connsiteX4" fmla="*/ 474678 w 3350996"/>
              <a:gd name="connsiteY4" fmla="*/ 9053 h 1788376"/>
              <a:gd name="connsiteX0" fmla="*/ 3634337 w 3860995"/>
              <a:gd name="connsiteY0" fmla="*/ 0 h 2168622"/>
              <a:gd name="connsiteX1" fmla="*/ 3344627 w 3860995"/>
              <a:gd name="connsiteY1" fmla="*/ 1149790 h 2168622"/>
              <a:gd name="connsiteX2" fmla="*/ 1923233 w 3860995"/>
              <a:gd name="connsiteY2" fmla="*/ 2163778 h 2168622"/>
              <a:gd name="connsiteX3" fmla="*/ 85379 w 3860995"/>
              <a:gd name="connsiteY3" fmla="*/ 1484768 h 2168622"/>
              <a:gd name="connsiteX4" fmla="*/ 474678 w 3860995"/>
              <a:gd name="connsiteY4" fmla="*/ 389299 h 2168622"/>
              <a:gd name="connsiteX0" fmla="*/ 3634337 w 3638744"/>
              <a:gd name="connsiteY0" fmla="*/ 0 h 2168622"/>
              <a:gd name="connsiteX1" fmla="*/ 3344627 w 3638744"/>
              <a:gd name="connsiteY1" fmla="*/ 1149790 h 2168622"/>
              <a:gd name="connsiteX2" fmla="*/ 1923233 w 3638744"/>
              <a:gd name="connsiteY2" fmla="*/ 2163778 h 2168622"/>
              <a:gd name="connsiteX3" fmla="*/ 85379 w 3638744"/>
              <a:gd name="connsiteY3" fmla="*/ 1484768 h 2168622"/>
              <a:gd name="connsiteX4" fmla="*/ 474678 w 3638744"/>
              <a:gd name="connsiteY4" fmla="*/ 389299 h 2168622"/>
              <a:gd name="connsiteX0" fmla="*/ 3634337 w 3778367"/>
              <a:gd name="connsiteY0" fmla="*/ 0 h 2164082"/>
              <a:gd name="connsiteX1" fmla="*/ 3652444 w 3778367"/>
              <a:gd name="connsiteY1" fmla="*/ 1548142 h 2164082"/>
              <a:gd name="connsiteX2" fmla="*/ 1923233 w 3778367"/>
              <a:gd name="connsiteY2" fmla="*/ 2163778 h 2164082"/>
              <a:gd name="connsiteX3" fmla="*/ 85379 w 3778367"/>
              <a:gd name="connsiteY3" fmla="*/ 1484768 h 2164082"/>
              <a:gd name="connsiteX4" fmla="*/ 474678 w 3778367"/>
              <a:gd name="connsiteY4" fmla="*/ 389299 h 2164082"/>
              <a:gd name="connsiteX0" fmla="*/ 3634337 w 3738135"/>
              <a:gd name="connsiteY0" fmla="*/ 0 h 2164103"/>
              <a:gd name="connsiteX1" fmla="*/ 3652444 w 3738135"/>
              <a:gd name="connsiteY1" fmla="*/ 1548142 h 2164103"/>
              <a:gd name="connsiteX2" fmla="*/ 1923233 w 3738135"/>
              <a:gd name="connsiteY2" fmla="*/ 2163778 h 2164103"/>
              <a:gd name="connsiteX3" fmla="*/ 85379 w 3738135"/>
              <a:gd name="connsiteY3" fmla="*/ 1484768 h 2164103"/>
              <a:gd name="connsiteX4" fmla="*/ 474678 w 3738135"/>
              <a:gd name="connsiteY4" fmla="*/ 389299 h 2164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38135" h="2164103">
                <a:moveTo>
                  <a:pt x="3634337" y="0"/>
                </a:moveTo>
                <a:cubicBezTo>
                  <a:pt x="3651689" y="399107"/>
                  <a:pt x="3847093" y="1169406"/>
                  <a:pt x="3652444" y="1548142"/>
                </a:cubicBezTo>
                <a:cubicBezTo>
                  <a:pt x="3457795" y="1926878"/>
                  <a:pt x="2517744" y="2174340"/>
                  <a:pt x="1923233" y="2163778"/>
                </a:cubicBezTo>
                <a:cubicBezTo>
                  <a:pt x="1328722" y="2153216"/>
                  <a:pt x="326805" y="1780514"/>
                  <a:pt x="85379" y="1484768"/>
                </a:cubicBezTo>
                <a:cubicBezTo>
                  <a:pt x="-156047" y="1189022"/>
                  <a:pt x="159315" y="789160"/>
                  <a:pt x="474678" y="38929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4" name="Textfeld 135"/>
          <p:cNvSpPr txBox="1"/>
          <p:nvPr/>
        </p:nvSpPr>
        <p:spPr>
          <a:xfrm>
            <a:off x="4495800" y="2286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Cout</a:t>
            </a:r>
            <a:endParaRPr lang="de-DE" dirty="0"/>
          </a:p>
        </p:txBody>
      </p:sp>
      <p:grpSp>
        <p:nvGrpSpPr>
          <p:cNvPr id="165" name="Gruppieren 164"/>
          <p:cNvGrpSpPr/>
          <p:nvPr/>
        </p:nvGrpSpPr>
        <p:grpSpPr>
          <a:xfrm>
            <a:off x="4208553" y="1828800"/>
            <a:ext cx="457200" cy="914400"/>
            <a:chOff x="4267200" y="5562600"/>
            <a:chExt cx="457200" cy="914400"/>
          </a:xfrm>
        </p:grpSpPr>
        <p:grpSp>
          <p:nvGrpSpPr>
            <p:cNvPr id="166" name="Gruppieren 165"/>
            <p:cNvGrpSpPr/>
            <p:nvPr/>
          </p:nvGrpSpPr>
          <p:grpSpPr>
            <a:xfrm>
              <a:off x="4267200" y="5562600"/>
              <a:ext cx="457200" cy="762001"/>
              <a:chOff x="4876800" y="1828800"/>
              <a:chExt cx="457200" cy="685800"/>
            </a:xfrm>
          </p:grpSpPr>
          <p:cxnSp>
            <p:nvCxnSpPr>
              <p:cNvPr id="169" name="Gerade Verbindung 168"/>
              <p:cNvCxnSpPr/>
              <p:nvPr/>
            </p:nvCxnSpPr>
            <p:spPr bwMode="auto">
              <a:xfrm>
                <a:off x="5105400" y="18288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0" name="Gerade Verbindung 169"/>
              <p:cNvCxnSpPr/>
              <p:nvPr/>
            </p:nvCxnSpPr>
            <p:spPr bwMode="auto">
              <a:xfrm>
                <a:off x="4876800" y="2133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1" name="Gerade Verbindung 170"/>
              <p:cNvCxnSpPr/>
              <p:nvPr/>
            </p:nvCxnSpPr>
            <p:spPr bwMode="auto">
              <a:xfrm>
                <a:off x="4876800" y="22098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2" name="Gerade Verbindung 171"/>
              <p:cNvCxnSpPr/>
              <p:nvPr/>
            </p:nvCxnSpPr>
            <p:spPr bwMode="auto">
              <a:xfrm>
                <a:off x="5105400" y="22098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67" name="Gerade Verbindung 166"/>
            <p:cNvCxnSpPr/>
            <p:nvPr/>
          </p:nvCxnSpPr>
          <p:spPr bwMode="auto">
            <a:xfrm flipH="1">
              <a:off x="4343400" y="64770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8" name="Gerade Verbindung 167"/>
            <p:cNvCxnSpPr/>
            <p:nvPr/>
          </p:nvCxnSpPr>
          <p:spPr bwMode="auto">
            <a:xfrm>
              <a:off x="4495800" y="61722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73" name="Gerade Verbindung mit Pfeil 172"/>
          <p:cNvCxnSpPr/>
          <p:nvPr/>
        </p:nvCxnSpPr>
        <p:spPr bwMode="auto">
          <a:xfrm flipV="1">
            <a:off x="6781800" y="2743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mit Pfeil 173"/>
          <p:cNvCxnSpPr/>
          <p:nvPr/>
        </p:nvCxnSpPr>
        <p:spPr bwMode="auto">
          <a:xfrm>
            <a:off x="6781800" y="35814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Textfeld 174"/>
          <p:cNvSpPr txBox="1"/>
          <p:nvPr/>
        </p:nvSpPr>
        <p:spPr>
          <a:xfrm>
            <a:off x="7822265" y="35814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Log(f)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6019800" y="2667000"/>
            <a:ext cx="807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betaA</a:t>
            </a:r>
            <a:r>
              <a:rPr lang="de-DE" dirty="0" smtClean="0"/>
              <a:t> dB</a:t>
            </a:r>
            <a:endParaRPr lang="de-DE" dirty="0"/>
          </a:p>
        </p:txBody>
      </p:sp>
      <p:cxnSp>
        <p:nvCxnSpPr>
          <p:cNvPr id="177" name="Gerade Verbindung mit Pfeil 176"/>
          <p:cNvCxnSpPr/>
          <p:nvPr/>
        </p:nvCxnSpPr>
        <p:spPr bwMode="auto">
          <a:xfrm flipV="1">
            <a:off x="6781800" y="2743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mit Pfeil 177"/>
          <p:cNvCxnSpPr/>
          <p:nvPr/>
        </p:nvCxnSpPr>
        <p:spPr bwMode="auto">
          <a:xfrm>
            <a:off x="6781800" y="35814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9" name="Textfeld 178"/>
          <p:cNvSpPr txBox="1"/>
          <p:nvPr/>
        </p:nvSpPr>
        <p:spPr>
          <a:xfrm>
            <a:off x="8025183" y="35814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Log(f)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6019800" y="2667000"/>
            <a:ext cx="807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betaA</a:t>
            </a:r>
            <a:r>
              <a:rPr lang="de-DE" dirty="0" smtClean="0"/>
              <a:t> dB</a:t>
            </a:r>
            <a:endParaRPr lang="de-DE" dirty="0"/>
          </a:p>
        </p:txBody>
      </p:sp>
      <p:grpSp>
        <p:nvGrpSpPr>
          <p:cNvPr id="181" name="Gruppieren 180"/>
          <p:cNvGrpSpPr/>
          <p:nvPr/>
        </p:nvGrpSpPr>
        <p:grpSpPr>
          <a:xfrm>
            <a:off x="6553200" y="2971800"/>
            <a:ext cx="1447800" cy="1066800"/>
            <a:chOff x="6553200" y="2971800"/>
            <a:chExt cx="1447800" cy="1066800"/>
          </a:xfrm>
        </p:grpSpPr>
        <p:cxnSp>
          <p:nvCxnSpPr>
            <p:cNvPr id="182" name="Gerade Verbindung 181"/>
            <p:cNvCxnSpPr/>
            <p:nvPr/>
          </p:nvCxnSpPr>
          <p:spPr bwMode="auto">
            <a:xfrm>
              <a:off x="65532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3" name="Gerade Verbindung 182"/>
            <p:cNvCxnSpPr/>
            <p:nvPr/>
          </p:nvCxnSpPr>
          <p:spPr bwMode="auto">
            <a:xfrm>
              <a:off x="7924800" y="3733800"/>
              <a:ext cx="762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Gerade Verbindung 183"/>
            <p:cNvCxnSpPr/>
            <p:nvPr/>
          </p:nvCxnSpPr>
          <p:spPr bwMode="auto">
            <a:xfrm>
              <a:off x="7086600" y="2971800"/>
              <a:ext cx="8382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" name="Gruppieren 1"/>
          <p:cNvGrpSpPr/>
          <p:nvPr/>
        </p:nvGrpSpPr>
        <p:grpSpPr>
          <a:xfrm>
            <a:off x="6553200" y="2971800"/>
            <a:ext cx="1066800" cy="1143000"/>
            <a:chOff x="6553200" y="2971800"/>
            <a:chExt cx="1066800" cy="1143000"/>
          </a:xfrm>
        </p:grpSpPr>
        <p:cxnSp>
          <p:nvCxnSpPr>
            <p:cNvPr id="185" name="Gerade Verbindung 184"/>
            <p:cNvCxnSpPr/>
            <p:nvPr/>
          </p:nvCxnSpPr>
          <p:spPr bwMode="auto">
            <a:xfrm>
              <a:off x="65532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6" name="Gerade Verbindung 185"/>
            <p:cNvCxnSpPr/>
            <p:nvPr/>
          </p:nvCxnSpPr>
          <p:spPr bwMode="auto">
            <a:xfrm>
              <a:off x="7391400" y="3276600"/>
              <a:ext cx="228600" cy="838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7" name="Gerade Verbindung 186"/>
            <p:cNvCxnSpPr/>
            <p:nvPr/>
          </p:nvCxnSpPr>
          <p:spPr bwMode="auto">
            <a:xfrm>
              <a:off x="7086600" y="29718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88" name="Textfeld 187"/>
          <p:cNvSpPr txBox="1"/>
          <p:nvPr/>
        </p:nvSpPr>
        <p:spPr>
          <a:xfrm>
            <a:off x="5502655" y="4066401"/>
            <a:ext cx="1625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1/T1 </a:t>
            </a:r>
            <a:r>
              <a:rPr lang="de-DE" dirty="0"/>
              <a:t>= </a:t>
            </a:r>
            <a:r>
              <a:rPr lang="de-DE" dirty="0" smtClean="0"/>
              <a:t>1/Cf A2 Rout1</a:t>
            </a:r>
            <a:endParaRPr lang="de-DE" dirty="0"/>
          </a:p>
        </p:txBody>
      </p:sp>
      <p:sp>
        <p:nvSpPr>
          <p:cNvPr id="189" name="Textfeld 188"/>
          <p:cNvSpPr txBox="1"/>
          <p:nvPr/>
        </p:nvSpPr>
        <p:spPr>
          <a:xfrm>
            <a:off x="7239000" y="4038600"/>
            <a:ext cx="1488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Tout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gm2/</a:t>
            </a:r>
            <a:r>
              <a:rPr lang="de-DE" dirty="0" err="1" smtClean="0"/>
              <a:t>Cout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557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5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Einstufiger Verstärker</a:t>
            </a:r>
            <a:endParaRPr lang="de-DE" altLang="de-DE" dirty="0" smtClean="0"/>
          </a:p>
        </p:txBody>
      </p:sp>
      <p:cxnSp>
        <p:nvCxnSpPr>
          <p:cNvPr id="61" name="Gerade Verbindung 60"/>
          <p:cNvCxnSpPr/>
          <p:nvPr/>
        </p:nvCxnSpPr>
        <p:spPr bwMode="auto">
          <a:xfrm>
            <a:off x="3697692" y="3442901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Ellipse 61"/>
          <p:cNvSpPr/>
          <p:nvPr/>
        </p:nvSpPr>
        <p:spPr bwMode="auto">
          <a:xfrm>
            <a:off x="4419600" y="3581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Ellipse 62"/>
          <p:cNvSpPr/>
          <p:nvPr/>
        </p:nvSpPr>
        <p:spPr bwMode="auto">
          <a:xfrm>
            <a:off x="4419600" y="3733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4" name="Gerade Verbindung 63"/>
          <p:cNvCxnSpPr>
            <a:stCxn id="63" idx="4"/>
          </p:cNvCxnSpPr>
          <p:nvPr/>
        </p:nvCxnSpPr>
        <p:spPr bwMode="auto">
          <a:xfrm>
            <a:off x="45720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4572000" y="3429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4572000" y="3429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Line 32"/>
          <p:cNvSpPr>
            <a:spLocks noChangeShapeType="1"/>
          </p:cNvSpPr>
          <p:nvPr/>
        </p:nvSpPr>
        <p:spPr bwMode="auto">
          <a:xfrm>
            <a:off x="2819400" y="41910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grpSp>
        <p:nvGrpSpPr>
          <p:cNvPr id="68" name="Gruppieren 67"/>
          <p:cNvGrpSpPr/>
          <p:nvPr/>
        </p:nvGrpSpPr>
        <p:grpSpPr>
          <a:xfrm>
            <a:off x="5257800" y="3429000"/>
            <a:ext cx="152400" cy="762000"/>
            <a:chOff x="6705600" y="4648200"/>
            <a:chExt cx="152400" cy="762000"/>
          </a:xfrm>
        </p:grpSpPr>
        <p:cxnSp>
          <p:nvCxnSpPr>
            <p:cNvPr id="91" name="Gerade Verbindung 90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9" name="Textfeld 119"/>
          <p:cNvSpPr txBox="1"/>
          <p:nvPr/>
        </p:nvSpPr>
        <p:spPr>
          <a:xfrm>
            <a:off x="5329058" y="3914001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R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4953000" y="3429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2" name="Gruppieren 71"/>
          <p:cNvGrpSpPr/>
          <p:nvPr/>
        </p:nvGrpSpPr>
        <p:grpSpPr>
          <a:xfrm>
            <a:off x="5526492" y="3429000"/>
            <a:ext cx="457200" cy="762001"/>
            <a:chOff x="4876800" y="1828800"/>
            <a:chExt cx="457200" cy="6858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3" name="Textfeld 135"/>
          <p:cNvSpPr txBox="1"/>
          <p:nvPr/>
        </p:nvSpPr>
        <p:spPr>
          <a:xfrm>
            <a:off x="5764618" y="39140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74" name="Textfeld 136"/>
          <p:cNvSpPr txBox="1"/>
          <p:nvPr/>
        </p:nvSpPr>
        <p:spPr>
          <a:xfrm>
            <a:off x="3940276" y="3214301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5" name="Textfeld 137"/>
          <p:cNvSpPr txBox="1"/>
          <p:nvPr/>
        </p:nvSpPr>
        <p:spPr>
          <a:xfrm>
            <a:off x="4265772" y="3048000"/>
            <a:ext cx="1076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-500uSi * Vin</a:t>
            </a:r>
            <a:endParaRPr lang="de-DE" dirty="0"/>
          </a:p>
        </p:txBody>
      </p:sp>
      <p:sp>
        <p:nvSpPr>
          <p:cNvPr id="76" name="Ellipse 75"/>
          <p:cNvSpPr/>
          <p:nvPr/>
        </p:nvSpPr>
        <p:spPr bwMode="auto">
          <a:xfrm>
            <a:off x="3545292" y="3733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76"/>
          <p:cNvCxnSpPr>
            <a:endCxn id="76" idx="0"/>
          </p:cNvCxnSpPr>
          <p:nvPr/>
        </p:nvCxnSpPr>
        <p:spPr bwMode="auto">
          <a:xfrm>
            <a:off x="3697692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3697692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3545292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541396"/>
              </p:ext>
            </p:extLst>
          </p:nvPr>
        </p:nvGraphicFramePr>
        <p:xfrm>
          <a:off x="6208712" y="4724400"/>
          <a:ext cx="118268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58" name="Formel" r:id="rId3" imgW="774360" imgH="393480" progId="Equation.3">
                  <p:embed/>
                </p:oleObj>
              </mc:Choice>
              <mc:Fallback>
                <p:oleObj name="Formel" r:id="rId3" imgW="774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8712" y="4724400"/>
                        <a:ext cx="1182688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Gerade Verbindung mit Pfeil 10"/>
          <p:cNvCxnSpPr/>
          <p:nvPr/>
        </p:nvCxnSpPr>
        <p:spPr bwMode="auto">
          <a:xfrm flipH="1" flipV="1">
            <a:off x="5903912" y="4419600"/>
            <a:ext cx="2286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517650"/>
          </a:xfrm>
        </p:spPr>
        <p:txBody>
          <a:bodyPr/>
          <a:lstStyle/>
          <a:p>
            <a:r>
              <a:rPr lang="de-DE" sz="1600" dirty="0" smtClean="0"/>
              <a:t>Beispiel</a:t>
            </a:r>
          </a:p>
          <a:p>
            <a:r>
              <a:rPr lang="de-DE" sz="1600" dirty="0" err="1" smtClean="0"/>
              <a:t>Afb</a:t>
            </a:r>
            <a:r>
              <a:rPr lang="de-DE" sz="1600" dirty="0" smtClean="0"/>
              <a:t> = 100</a:t>
            </a:r>
          </a:p>
          <a:p>
            <a:r>
              <a:rPr lang="de-DE" sz="1600" dirty="0" err="1" smtClean="0"/>
              <a:t>Aol</a:t>
            </a:r>
            <a:r>
              <a:rPr lang="de-DE" sz="1600" dirty="0" smtClean="0"/>
              <a:t> = 5000</a:t>
            </a:r>
          </a:p>
          <a:p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4764492" y="3352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3926292" y="3429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3945528" y="38862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8" name="Gerade Verbindung mit Pfeil 17"/>
          <p:cNvCxnSpPr>
            <a:endCxn id="62" idx="0"/>
          </p:cNvCxnSpPr>
          <p:nvPr/>
        </p:nvCxnSpPr>
        <p:spPr bwMode="auto">
          <a:xfrm>
            <a:off x="4572000" y="3429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mit Pfeil 3"/>
          <p:cNvCxnSpPr/>
          <p:nvPr/>
        </p:nvCxnSpPr>
        <p:spPr bwMode="auto">
          <a:xfrm flipH="1">
            <a:off x="6738542" y="3657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7677103" y="33528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R/</a:t>
            </a:r>
            <a:r>
              <a:rPr lang="de-DE" dirty="0" err="1" smtClean="0"/>
              <a:t>BetaA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 flipV="1">
            <a:off x="5562600" y="2514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 flipH="1">
            <a:off x="4724400" y="2514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echteck 12"/>
          <p:cNvSpPr/>
          <p:nvPr/>
        </p:nvSpPr>
        <p:spPr bwMode="auto">
          <a:xfrm>
            <a:off x="4191000" y="2286000"/>
            <a:ext cx="533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58" name="Gerade Verbindung 57"/>
          <p:cNvCxnSpPr/>
          <p:nvPr/>
        </p:nvCxnSpPr>
        <p:spPr bwMode="auto">
          <a:xfrm flipH="1">
            <a:off x="3886200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3886200" y="25146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5791199" y="3505200"/>
            <a:ext cx="5341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10pF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4495800" y="4343400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10MOhm</a:t>
            </a:r>
            <a:endParaRPr lang="de-DE" dirty="0"/>
          </a:p>
        </p:txBody>
      </p:sp>
      <p:cxnSp>
        <p:nvCxnSpPr>
          <p:cNvPr id="5" name="Gerade Verbindung mit Pfeil 4"/>
          <p:cNvCxnSpPr>
            <a:stCxn id="45" idx="0"/>
            <a:endCxn id="92" idx="2"/>
          </p:cNvCxnSpPr>
          <p:nvPr/>
        </p:nvCxnSpPr>
        <p:spPr bwMode="auto">
          <a:xfrm flipV="1">
            <a:off x="4903925" y="3962400"/>
            <a:ext cx="430075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feld 137"/>
          <p:cNvSpPr txBox="1"/>
          <p:nvPr/>
        </p:nvSpPr>
        <p:spPr>
          <a:xfrm>
            <a:off x="2448127" y="5105400"/>
            <a:ext cx="2276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A = -500uSi * 10MOhm = 5000</a:t>
            </a:r>
            <a:endParaRPr lang="de-DE" dirty="0"/>
          </a:p>
        </p:txBody>
      </p:sp>
      <p:sp>
        <p:nvSpPr>
          <p:cNvPr id="50" name="Textfeld 136"/>
          <p:cNvSpPr txBox="1"/>
          <p:nvPr/>
        </p:nvSpPr>
        <p:spPr>
          <a:xfrm>
            <a:off x="5365766" y="3200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225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6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Einstufiger Verstärker</a:t>
            </a:r>
            <a:endParaRPr lang="de-DE" altLang="de-DE" dirty="0" smtClean="0"/>
          </a:p>
        </p:txBody>
      </p:sp>
      <p:cxnSp>
        <p:nvCxnSpPr>
          <p:cNvPr id="61" name="Gerade Verbindung 60"/>
          <p:cNvCxnSpPr/>
          <p:nvPr/>
        </p:nvCxnSpPr>
        <p:spPr bwMode="auto">
          <a:xfrm>
            <a:off x="3886200" y="3429000"/>
            <a:ext cx="344892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Ellipse 61"/>
          <p:cNvSpPr/>
          <p:nvPr/>
        </p:nvSpPr>
        <p:spPr bwMode="auto">
          <a:xfrm>
            <a:off x="4419600" y="3581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Ellipse 62"/>
          <p:cNvSpPr/>
          <p:nvPr/>
        </p:nvSpPr>
        <p:spPr bwMode="auto">
          <a:xfrm>
            <a:off x="4419600" y="3733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4" name="Gerade Verbindung 63"/>
          <p:cNvCxnSpPr>
            <a:stCxn id="63" idx="4"/>
          </p:cNvCxnSpPr>
          <p:nvPr/>
        </p:nvCxnSpPr>
        <p:spPr bwMode="auto">
          <a:xfrm>
            <a:off x="45720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4572000" y="3429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4572000" y="3429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Line 32"/>
          <p:cNvSpPr>
            <a:spLocks noChangeShapeType="1"/>
          </p:cNvSpPr>
          <p:nvPr/>
        </p:nvSpPr>
        <p:spPr bwMode="auto">
          <a:xfrm>
            <a:off x="2819400" y="41910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grpSp>
        <p:nvGrpSpPr>
          <p:cNvPr id="68" name="Gruppieren 67"/>
          <p:cNvGrpSpPr/>
          <p:nvPr/>
        </p:nvGrpSpPr>
        <p:grpSpPr>
          <a:xfrm>
            <a:off x="5257800" y="3429000"/>
            <a:ext cx="152400" cy="762000"/>
            <a:chOff x="6705600" y="4648200"/>
            <a:chExt cx="152400" cy="762000"/>
          </a:xfrm>
        </p:grpSpPr>
        <p:cxnSp>
          <p:nvCxnSpPr>
            <p:cNvPr id="91" name="Gerade Verbindung 90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9" name="Textfeld 119"/>
          <p:cNvSpPr txBox="1"/>
          <p:nvPr/>
        </p:nvSpPr>
        <p:spPr>
          <a:xfrm>
            <a:off x="5329058" y="3914001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R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4953000" y="3429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2" name="Gruppieren 71"/>
          <p:cNvGrpSpPr/>
          <p:nvPr/>
        </p:nvGrpSpPr>
        <p:grpSpPr>
          <a:xfrm>
            <a:off x="5526492" y="3429000"/>
            <a:ext cx="457200" cy="762001"/>
            <a:chOff x="4876800" y="1828800"/>
            <a:chExt cx="457200" cy="6858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3" name="Textfeld 135"/>
          <p:cNvSpPr txBox="1"/>
          <p:nvPr/>
        </p:nvSpPr>
        <p:spPr>
          <a:xfrm>
            <a:off x="5764618" y="39140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74" name="Textfeld 136"/>
          <p:cNvSpPr txBox="1"/>
          <p:nvPr/>
        </p:nvSpPr>
        <p:spPr>
          <a:xfrm>
            <a:off x="3940276" y="3214301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5" name="Textfeld 137"/>
          <p:cNvSpPr txBox="1"/>
          <p:nvPr/>
        </p:nvSpPr>
        <p:spPr>
          <a:xfrm>
            <a:off x="4265772" y="3048000"/>
            <a:ext cx="1076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-500uSi * Vin</a:t>
            </a:r>
            <a:endParaRPr lang="de-DE" dirty="0"/>
          </a:p>
        </p:txBody>
      </p:sp>
      <p:sp>
        <p:nvSpPr>
          <p:cNvPr id="76" name="Ellipse 75"/>
          <p:cNvSpPr/>
          <p:nvPr/>
        </p:nvSpPr>
        <p:spPr bwMode="auto">
          <a:xfrm>
            <a:off x="2819400" y="3733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76"/>
          <p:cNvCxnSpPr>
            <a:endCxn id="76" idx="0"/>
          </p:cNvCxnSpPr>
          <p:nvPr/>
        </p:nvCxnSpPr>
        <p:spPr bwMode="auto">
          <a:xfrm>
            <a:off x="29718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29718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28194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517650"/>
          </a:xfrm>
        </p:spPr>
        <p:txBody>
          <a:bodyPr/>
          <a:lstStyle/>
          <a:p>
            <a:r>
              <a:rPr lang="de-DE" sz="1600" dirty="0" smtClean="0"/>
              <a:t>…</a:t>
            </a:r>
          </a:p>
          <a:p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4764492" y="3352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3926292" y="3429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3945528" y="38862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8" name="Gerade Verbindung mit Pfeil 17"/>
          <p:cNvCxnSpPr>
            <a:endCxn id="62" idx="0"/>
          </p:cNvCxnSpPr>
          <p:nvPr/>
        </p:nvCxnSpPr>
        <p:spPr bwMode="auto">
          <a:xfrm>
            <a:off x="4572000" y="3429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mit Pfeil 3"/>
          <p:cNvCxnSpPr/>
          <p:nvPr/>
        </p:nvCxnSpPr>
        <p:spPr bwMode="auto">
          <a:xfrm flipH="1">
            <a:off x="6738542" y="3657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7677103" y="33528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R/</a:t>
            </a:r>
            <a:r>
              <a:rPr lang="de-DE" dirty="0" err="1" smtClean="0"/>
              <a:t>BetaA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 flipV="1">
            <a:off x="5562600" y="2514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 flipH="1">
            <a:off x="4724400" y="2514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3657600" y="2514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5791200" y="350520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10pF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4495800" y="4343400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10MOhm</a:t>
            </a:r>
            <a:endParaRPr lang="de-DE" dirty="0"/>
          </a:p>
        </p:txBody>
      </p:sp>
      <p:cxnSp>
        <p:nvCxnSpPr>
          <p:cNvPr id="5" name="Gerade Verbindung mit Pfeil 4"/>
          <p:cNvCxnSpPr>
            <a:stCxn id="45" idx="0"/>
            <a:endCxn id="92" idx="2"/>
          </p:cNvCxnSpPr>
          <p:nvPr/>
        </p:nvCxnSpPr>
        <p:spPr bwMode="auto">
          <a:xfrm flipV="1">
            <a:off x="4903925" y="3962400"/>
            <a:ext cx="430075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feld 137"/>
          <p:cNvSpPr txBox="1"/>
          <p:nvPr/>
        </p:nvSpPr>
        <p:spPr>
          <a:xfrm>
            <a:off x="2209800" y="4191000"/>
            <a:ext cx="2276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A = -500uSi * 10MOhm = 5000</a:t>
            </a:r>
            <a:endParaRPr lang="de-DE" dirty="0"/>
          </a:p>
        </p:txBody>
      </p:sp>
      <p:sp>
        <p:nvSpPr>
          <p:cNvPr id="48" name="Textfeld 137"/>
          <p:cNvSpPr txBox="1"/>
          <p:nvPr/>
        </p:nvSpPr>
        <p:spPr>
          <a:xfrm>
            <a:off x="1018941" y="4800600"/>
            <a:ext cx="51150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/>
              <a:t>Tfb</a:t>
            </a:r>
            <a:r>
              <a:rPr lang="de-DE" dirty="0"/>
              <a:t> = </a:t>
            </a:r>
            <a:r>
              <a:rPr lang="de-DE" dirty="0" err="1"/>
              <a:t>Cout</a:t>
            </a:r>
            <a:r>
              <a:rPr lang="de-DE" dirty="0"/>
              <a:t> </a:t>
            </a:r>
            <a:r>
              <a:rPr lang="de-DE" dirty="0" err="1"/>
              <a:t>Rout</a:t>
            </a:r>
            <a:r>
              <a:rPr lang="de-DE" dirty="0"/>
              <a:t> / Beta </a:t>
            </a:r>
            <a:r>
              <a:rPr lang="de-DE" dirty="0" err="1"/>
              <a:t>Aol</a:t>
            </a:r>
            <a:r>
              <a:rPr lang="de-DE" dirty="0"/>
              <a:t> = </a:t>
            </a:r>
            <a:r>
              <a:rPr lang="de-DE" dirty="0" err="1"/>
              <a:t>Cout</a:t>
            </a:r>
            <a:r>
              <a:rPr lang="de-DE" dirty="0"/>
              <a:t> </a:t>
            </a:r>
            <a:r>
              <a:rPr lang="de-DE" dirty="0" err="1"/>
              <a:t>Rout</a:t>
            </a:r>
            <a:r>
              <a:rPr lang="de-DE" dirty="0"/>
              <a:t> / Beta </a:t>
            </a:r>
            <a:r>
              <a:rPr lang="de-DE" dirty="0" err="1"/>
              <a:t>gm</a:t>
            </a:r>
            <a:r>
              <a:rPr lang="de-DE" dirty="0"/>
              <a:t> </a:t>
            </a:r>
            <a:r>
              <a:rPr lang="de-DE" dirty="0" err="1"/>
              <a:t>Rout</a:t>
            </a:r>
            <a:r>
              <a:rPr lang="de-DE" dirty="0"/>
              <a:t> = </a:t>
            </a:r>
            <a:r>
              <a:rPr lang="de-DE" dirty="0" err="1"/>
              <a:t>Cout</a:t>
            </a:r>
            <a:r>
              <a:rPr lang="de-DE" dirty="0"/>
              <a:t> / Beta </a:t>
            </a:r>
            <a:r>
              <a:rPr lang="de-DE" dirty="0" err="1"/>
              <a:t>gm</a:t>
            </a:r>
            <a:endParaRPr lang="de-DE" dirty="0"/>
          </a:p>
        </p:txBody>
      </p:sp>
      <p:grpSp>
        <p:nvGrpSpPr>
          <p:cNvPr id="50" name="Gruppieren 49"/>
          <p:cNvGrpSpPr/>
          <p:nvPr/>
        </p:nvGrpSpPr>
        <p:grpSpPr>
          <a:xfrm rot="16200000">
            <a:off x="4267200" y="2133599"/>
            <a:ext cx="457200" cy="762001"/>
            <a:chOff x="4876800" y="1828800"/>
            <a:chExt cx="457200" cy="685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5" name="Gruppieren 54"/>
          <p:cNvGrpSpPr/>
          <p:nvPr/>
        </p:nvGrpSpPr>
        <p:grpSpPr>
          <a:xfrm rot="16200000">
            <a:off x="3124201" y="3047999"/>
            <a:ext cx="457200" cy="762001"/>
            <a:chOff x="4876800" y="1828800"/>
            <a:chExt cx="457200" cy="685800"/>
          </a:xfrm>
        </p:grpSpPr>
        <p:cxnSp>
          <p:nvCxnSpPr>
            <p:cNvPr id="56" name="Gerade Verbindung 55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" name="Gerade Verbindung 8"/>
          <p:cNvCxnSpPr/>
          <p:nvPr/>
        </p:nvCxnSpPr>
        <p:spPr bwMode="auto">
          <a:xfrm flipV="1">
            <a:off x="3657600" y="2514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1" name="Gruppieren 70"/>
          <p:cNvGrpSpPr/>
          <p:nvPr/>
        </p:nvGrpSpPr>
        <p:grpSpPr>
          <a:xfrm rot="10800000">
            <a:off x="3733801" y="3429000"/>
            <a:ext cx="457200" cy="762001"/>
            <a:chOff x="4876800" y="1828800"/>
            <a:chExt cx="457200" cy="685800"/>
          </a:xfrm>
        </p:grpSpPr>
        <p:cxnSp>
          <p:nvCxnSpPr>
            <p:cNvPr id="80" name="Gerade Verbindung 79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Gerade Verbindung 82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" name="Textfeld 14"/>
          <p:cNvSpPr txBox="1"/>
          <p:nvPr/>
        </p:nvSpPr>
        <p:spPr>
          <a:xfrm>
            <a:off x="1029613" y="5105400"/>
            <a:ext cx="2170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Beta = </a:t>
            </a:r>
            <a:r>
              <a:rPr lang="de-DE" dirty="0" err="1"/>
              <a:t>Cfb</a:t>
            </a:r>
            <a:r>
              <a:rPr lang="de-DE" dirty="0"/>
              <a:t>/(</a:t>
            </a:r>
            <a:r>
              <a:rPr lang="de-DE" dirty="0" err="1"/>
              <a:t>Cfb</a:t>
            </a:r>
            <a:r>
              <a:rPr lang="de-DE" dirty="0"/>
              <a:t> + </a:t>
            </a:r>
            <a:r>
              <a:rPr lang="de-DE" dirty="0" err="1"/>
              <a:t>Cin</a:t>
            </a:r>
            <a:r>
              <a:rPr lang="de-DE" dirty="0"/>
              <a:t> + </a:t>
            </a:r>
            <a:r>
              <a:rPr lang="de-DE" dirty="0" err="1"/>
              <a:t>Cin</a:t>
            </a:r>
            <a:r>
              <a:rPr lang="de-DE" dirty="0"/>
              <a:t>*)</a:t>
            </a:r>
          </a:p>
        </p:txBody>
      </p:sp>
      <p:sp>
        <p:nvSpPr>
          <p:cNvPr id="84" name="Textfeld 137"/>
          <p:cNvSpPr txBox="1"/>
          <p:nvPr/>
        </p:nvSpPr>
        <p:spPr>
          <a:xfrm>
            <a:off x="2971800" y="3200400"/>
            <a:ext cx="4138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85" name="Textfeld 137"/>
          <p:cNvSpPr txBox="1"/>
          <p:nvPr/>
        </p:nvSpPr>
        <p:spPr>
          <a:xfrm>
            <a:off x="4033790" y="22860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86" name="Textfeld 137"/>
          <p:cNvSpPr txBox="1"/>
          <p:nvPr/>
        </p:nvSpPr>
        <p:spPr>
          <a:xfrm>
            <a:off x="3556554" y="3810000"/>
            <a:ext cx="4732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655141" y="5410200"/>
            <a:ext cx="2720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Afb</a:t>
            </a:r>
            <a:r>
              <a:rPr lang="de-DE" dirty="0"/>
              <a:t> </a:t>
            </a:r>
            <a:r>
              <a:rPr lang="de-DE" dirty="0" smtClean="0"/>
              <a:t>= </a:t>
            </a:r>
            <a:r>
              <a:rPr lang="de-DE" dirty="0" smtClean="0"/>
              <a:t>-</a:t>
            </a:r>
            <a:r>
              <a:rPr lang="de-DE" dirty="0" smtClean="0"/>
              <a:t>Ain/Beta = </a:t>
            </a:r>
            <a:r>
              <a:rPr lang="de-DE" dirty="0" smtClean="0"/>
              <a:t>- </a:t>
            </a:r>
            <a:r>
              <a:rPr lang="de-DE" dirty="0" err="1" smtClean="0"/>
              <a:t>Cin</a:t>
            </a:r>
            <a:r>
              <a:rPr lang="de-DE" dirty="0" smtClean="0"/>
              <a:t>/</a:t>
            </a:r>
            <a:r>
              <a:rPr lang="de-DE" dirty="0" err="1" smtClean="0"/>
              <a:t>Cfb</a:t>
            </a:r>
            <a:r>
              <a:rPr lang="de-DE" dirty="0" smtClean="0"/>
              <a:t> ~ - 1/Beta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1041151" y="5715000"/>
            <a:ext cx="11304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Beta ~</a:t>
            </a:r>
            <a:r>
              <a:rPr lang="de-DE" dirty="0" smtClean="0"/>
              <a:t> </a:t>
            </a:r>
            <a:r>
              <a:rPr lang="de-DE" dirty="0" smtClean="0"/>
              <a:t>-1/</a:t>
            </a:r>
            <a:r>
              <a:rPr lang="de-DE" dirty="0" err="1" smtClean="0"/>
              <a:t>Afb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0" name="Textfeld 19"/>
          <p:cNvSpPr txBox="1"/>
          <p:nvPr/>
        </p:nvSpPr>
        <p:spPr>
          <a:xfrm>
            <a:off x="2022192" y="5715000"/>
            <a:ext cx="11977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=&gt; Beta </a:t>
            </a:r>
            <a:r>
              <a:rPr lang="de-DE" dirty="0"/>
              <a:t>~ 0.01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1030875" y="6019800"/>
            <a:ext cx="3845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Tfb</a:t>
            </a:r>
            <a:r>
              <a:rPr lang="de-DE" dirty="0"/>
              <a:t> ~ </a:t>
            </a:r>
            <a:r>
              <a:rPr lang="de-DE" dirty="0" err="1"/>
              <a:t>Cout</a:t>
            </a:r>
            <a:r>
              <a:rPr lang="de-DE" dirty="0"/>
              <a:t> / 0.01 </a:t>
            </a:r>
            <a:r>
              <a:rPr lang="de-DE" dirty="0" err="1"/>
              <a:t>gm</a:t>
            </a:r>
            <a:r>
              <a:rPr lang="de-DE" dirty="0"/>
              <a:t> ~ 100 * 10pF / 500uSi = 2000ns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94" name="Textfeld 136"/>
          <p:cNvSpPr txBox="1"/>
          <p:nvPr/>
        </p:nvSpPr>
        <p:spPr>
          <a:xfrm>
            <a:off x="5365766" y="3200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5" name="Gerade Verbindung mit Pfeil 94"/>
          <p:cNvCxnSpPr/>
          <p:nvPr/>
        </p:nvCxnSpPr>
        <p:spPr bwMode="auto">
          <a:xfrm flipV="1">
            <a:off x="6781800" y="9144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mit Pfeil 95"/>
          <p:cNvCxnSpPr/>
          <p:nvPr/>
        </p:nvCxnSpPr>
        <p:spPr bwMode="auto">
          <a:xfrm>
            <a:off x="6781800" y="1752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Bogen 96"/>
          <p:cNvSpPr/>
          <p:nvPr/>
        </p:nvSpPr>
        <p:spPr bwMode="auto">
          <a:xfrm flipH="1">
            <a:off x="6781800" y="1295400"/>
            <a:ext cx="3581400" cy="914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Textfeld 135"/>
          <p:cNvSpPr txBox="1"/>
          <p:nvPr/>
        </p:nvSpPr>
        <p:spPr>
          <a:xfrm>
            <a:off x="7034561" y="990600"/>
            <a:ext cx="764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Cout</a:t>
            </a:r>
            <a:r>
              <a:rPr lang="de-DE" dirty="0" smtClean="0"/>
              <a:t>/</a:t>
            </a:r>
            <a:r>
              <a:rPr lang="de-DE" dirty="0" err="1" smtClean="0"/>
              <a:t>gm</a:t>
            </a:r>
            <a:endParaRPr lang="de-DE" dirty="0"/>
          </a:p>
        </p:txBody>
      </p:sp>
      <p:cxnSp>
        <p:nvCxnSpPr>
          <p:cNvPr id="100" name="Gerade Verbindung mit Pfeil 99"/>
          <p:cNvCxnSpPr/>
          <p:nvPr/>
        </p:nvCxnSpPr>
        <p:spPr bwMode="auto">
          <a:xfrm>
            <a:off x="6781800" y="1905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Textfeld 100"/>
          <p:cNvSpPr txBox="1"/>
          <p:nvPr/>
        </p:nvSpPr>
        <p:spPr>
          <a:xfrm>
            <a:off x="7010400" y="1856601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10ns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8069070" y="1676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6421178" y="914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pSp>
        <p:nvGrpSpPr>
          <p:cNvPr id="104" name="Gruppieren 103"/>
          <p:cNvGrpSpPr/>
          <p:nvPr/>
        </p:nvGrpSpPr>
        <p:grpSpPr>
          <a:xfrm>
            <a:off x="5257800" y="2514600"/>
            <a:ext cx="152400" cy="381000"/>
            <a:chOff x="5562600" y="1752600"/>
            <a:chExt cx="152400" cy="381000"/>
          </a:xfrm>
        </p:grpSpPr>
        <p:sp>
          <p:nvSpPr>
            <p:cNvPr id="105" name="Ellipse 104"/>
            <p:cNvSpPr/>
            <p:nvPr/>
          </p:nvSpPr>
          <p:spPr bwMode="auto">
            <a:xfrm>
              <a:off x="5562600" y="1905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6" name="Gerade Verbindung 105"/>
            <p:cNvCxnSpPr/>
            <p:nvPr/>
          </p:nvCxnSpPr>
          <p:spPr bwMode="auto">
            <a:xfrm>
              <a:off x="5638800" y="17526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3" name="Gerade Verbindung mit Pfeil 22"/>
          <p:cNvCxnSpPr/>
          <p:nvPr/>
        </p:nvCxnSpPr>
        <p:spPr bwMode="auto">
          <a:xfrm flipV="1">
            <a:off x="3733800" y="34290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Textfeld 106"/>
          <p:cNvSpPr txBox="1"/>
          <p:nvPr/>
        </p:nvSpPr>
        <p:spPr>
          <a:xfrm>
            <a:off x="3259049" y="5715000"/>
            <a:ext cx="1617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Falls </a:t>
            </a:r>
            <a:r>
              <a:rPr lang="de-DE" dirty="0" err="1" smtClean="0"/>
              <a:t>Cin</a:t>
            </a:r>
            <a:r>
              <a:rPr lang="de-DE" dirty="0" smtClean="0"/>
              <a:t>*,</a:t>
            </a:r>
            <a:r>
              <a:rPr lang="de-DE" dirty="0" err="1" smtClean="0"/>
              <a:t>Cfb</a:t>
            </a:r>
            <a:r>
              <a:rPr lang="de-DE" dirty="0" smtClean="0"/>
              <a:t> &lt;&lt; </a:t>
            </a:r>
            <a:r>
              <a:rPr lang="de-DE" dirty="0" err="1" smtClean="0"/>
              <a:t>Cin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9253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7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Einstufiger Verstärker</a:t>
            </a:r>
            <a:endParaRPr lang="de-DE" altLang="de-DE" dirty="0" smtClean="0"/>
          </a:p>
        </p:txBody>
      </p:sp>
      <p:cxnSp>
        <p:nvCxnSpPr>
          <p:cNvPr id="61" name="Gerade Verbindung 60"/>
          <p:cNvCxnSpPr/>
          <p:nvPr/>
        </p:nvCxnSpPr>
        <p:spPr bwMode="auto">
          <a:xfrm>
            <a:off x="3697692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4572000" y="3429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Line 32"/>
          <p:cNvSpPr>
            <a:spLocks noChangeShapeType="1"/>
          </p:cNvSpPr>
          <p:nvPr/>
        </p:nvSpPr>
        <p:spPr bwMode="auto">
          <a:xfrm>
            <a:off x="2819400" y="41910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grpSp>
        <p:nvGrpSpPr>
          <p:cNvPr id="68" name="Gruppieren 67"/>
          <p:cNvGrpSpPr/>
          <p:nvPr/>
        </p:nvGrpSpPr>
        <p:grpSpPr>
          <a:xfrm>
            <a:off x="5257800" y="3429000"/>
            <a:ext cx="152400" cy="762000"/>
            <a:chOff x="6705600" y="4648200"/>
            <a:chExt cx="152400" cy="762000"/>
          </a:xfrm>
        </p:grpSpPr>
        <p:cxnSp>
          <p:nvCxnSpPr>
            <p:cNvPr id="91" name="Gerade Verbindung 90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9" name="Textfeld 119"/>
          <p:cNvSpPr txBox="1"/>
          <p:nvPr/>
        </p:nvSpPr>
        <p:spPr>
          <a:xfrm>
            <a:off x="5329058" y="3914001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R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4953000" y="3429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2" name="Gruppieren 71"/>
          <p:cNvGrpSpPr/>
          <p:nvPr/>
        </p:nvGrpSpPr>
        <p:grpSpPr>
          <a:xfrm>
            <a:off x="5526492" y="3429000"/>
            <a:ext cx="457200" cy="762001"/>
            <a:chOff x="4876800" y="1828800"/>
            <a:chExt cx="457200" cy="6858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3" name="Textfeld 135"/>
          <p:cNvSpPr txBox="1"/>
          <p:nvPr/>
        </p:nvSpPr>
        <p:spPr>
          <a:xfrm>
            <a:off x="5764618" y="39140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74" name="Textfeld 136"/>
          <p:cNvSpPr txBox="1"/>
          <p:nvPr/>
        </p:nvSpPr>
        <p:spPr>
          <a:xfrm>
            <a:off x="3940276" y="3214301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Ellipse 75"/>
          <p:cNvSpPr/>
          <p:nvPr/>
        </p:nvSpPr>
        <p:spPr bwMode="auto">
          <a:xfrm>
            <a:off x="2819400" y="3733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76"/>
          <p:cNvCxnSpPr>
            <a:endCxn id="76" idx="0"/>
          </p:cNvCxnSpPr>
          <p:nvPr/>
        </p:nvCxnSpPr>
        <p:spPr bwMode="auto">
          <a:xfrm>
            <a:off x="29718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29718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28194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517650"/>
          </a:xfrm>
        </p:spPr>
        <p:txBody>
          <a:bodyPr/>
          <a:lstStyle/>
          <a:p>
            <a:r>
              <a:rPr lang="de-DE" sz="1600" dirty="0" smtClean="0"/>
              <a:t>…</a:t>
            </a:r>
          </a:p>
          <a:p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4764492" y="3352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3926292" y="3429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3945528" y="38862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4419600" y="3429000"/>
            <a:ext cx="304800" cy="762000"/>
            <a:chOff x="4419600" y="3429000"/>
            <a:chExt cx="304800" cy="762000"/>
          </a:xfrm>
        </p:grpSpPr>
        <p:sp>
          <p:nvSpPr>
            <p:cNvPr id="62" name="Ellipse 61"/>
            <p:cNvSpPr/>
            <p:nvPr/>
          </p:nvSpPr>
          <p:spPr bwMode="auto">
            <a:xfrm>
              <a:off x="4419600" y="3581400"/>
              <a:ext cx="304800" cy="304800"/>
            </a:xfrm>
            <a:prstGeom prst="ellips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Ellipse 62"/>
            <p:cNvSpPr/>
            <p:nvPr/>
          </p:nvSpPr>
          <p:spPr bwMode="auto">
            <a:xfrm>
              <a:off x="4419600" y="3733800"/>
              <a:ext cx="304800" cy="304800"/>
            </a:xfrm>
            <a:prstGeom prst="ellips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>
              <a:stCxn id="63" idx="4"/>
            </p:cNvCxnSpPr>
            <p:nvPr/>
          </p:nvCxnSpPr>
          <p:spPr bwMode="auto">
            <a:xfrm>
              <a:off x="4572000" y="4038600"/>
              <a:ext cx="0" cy="1524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Gerade Verbindung 64"/>
            <p:cNvCxnSpPr/>
            <p:nvPr/>
          </p:nvCxnSpPr>
          <p:spPr bwMode="auto">
            <a:xfrm>
              <a:off x="4572000" y="3429000"/>
              <a:ext cx="0" cy="1524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mit Pfeil 17"/>
            <p:cNvCxnSpPr>
              <a:endCxn id="62" idx="0"/>
            </p:cNvCxnSpPr>
            <p:nvPr/>
          </p:nvCxnSpPr>
          <p:spPr bwMode="auto">
            <a:xfrm>
              <a:off x="4572000" y="3429000"/>
              <a:ext cx="0" cy="152400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" name="Gerade Verbindung mit Pfeil 3"/>
          <p:cNvCxnSpPr/>
          <p:nvPr/>
        </p:nvCxnSpPr>
        <p:spPr bwMode="auto">
          <a:xfrm flipH="1">
            <a:off x="6738542" y="3657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7677103" y="33528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R/</a:t>
            </a:r>
            <a:r>
              <a:rPr lang="de-DE" dirty="0" err="1" smtClean="0"/>
              <a:t>BetaA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 flipV="1">
            <a:off x="5562600" y="2514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 flipH="1">
            <a:off x="4724400" y="2514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3657600" y="2514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5791200" y="350520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10pF</a:t>
            </a:r>
            <a:endParaRPr lang="de-DE" dirty="0"/>
          </a:p>
        </p:txBody>
      </p:sp>
      <p:sp>
        <p:nvSpPr>
          <p:cNvPr id="49" name="Textfeld 137"/>
          <p:cNvSpPr txBox="1"/>
          <p:nvPr/>
        </p:nvSpPr>
        <p:spPr>
          <a:xfrm>
            <a:off x="2924739" y="41910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A = -5000</a:t>
            </a:r>
            <a:endParaRPr lang="de-DE" dirty="0"/>
          </a:p>
        </p:txBody>
      </p:sp>
      <p:grpSp>
        <p:nvGrpSpPr>
          <p:cNvPr id="50" name="Gruppieren 49"/>
          <p:cNvGrpSpPr/>
          <p:nvPr/>
        </p:nvGrpSpPr>
        <p:grpSpPr>
          <a:xfrm rot="16200000">
            <a:off x="4267200" y="2133599"/>
            <a:ext cx="457200" cy="762001"/>
            <a:chOff x="4876800" y="1828800"/>
            <a:chExt cx="457200" cy="685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5" name="Gruppieren 54"/>
          <p:cNvGrpSpPr/>
          <p:nvPr/>
        </p:nvGrpSpPr>
        <p:grpSpPr>
          <a:xfrm rot="16200000">
            <a:off x="3124201" y="3047999"/>
            <a:ext cx="457200" cy="762001"/>
            <a:chOff x="4876800" y="1828800"/>
            <a:chExt cx="457200" cy="685800"/>
          </a:xfrm>
        </p:grpSpPr>
        <p:cxnSp>
          <p:nvCxnSpPr>
            <p:cNvPr id="56" name="Gerade Verbindung 55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" name="Gerade Verbindung 8"/>
          <p:cNvCxnSpPr/>
          <p:nvPr/>
        </p:nvCxnSpPr>
        <p:spPr bwMode="auto">
          <a:xfrm flipV="1">
            <a:off x="3657600" y="2514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1" name="Gruppieren 70"/>
          <p:cNvGrpSpPr/>
          <p:nvPr/>
        </p:nvGrpSpPr>
        <p:grpSpPr>
          <a:xfrm rot="10800000">
            <a:off x="3733801" y="3429000"/>
            <a:ext cx="457200" cy="762001"/>
            <a:chOff x="4876800" y="1828800"/>
            <a:chExt cx="457200" cy="685800"/>
          </a:xfrm>
        </p:grpSpPr>
        <p:cxnSp>
          <p:nvCxnSpPr>
            <p:cNvPr id="80" name="Gerade Verbindung 79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Gerade Verbindung 82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4" name="Textfeld 137"/>
          <p:cNvSpPr txBox="1"/>
          <p:nvPr/>
        </p:nvSpPr>
        <p:spPr>
          <a:xfrm>
            <a:off x="2971800" y="3200400"/>
            <a:ext cx="4138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85" name="Textfeld 137"/>
          <p:cNvSpPr txBox="1"/>
          <p:nvPr/>
        </p:nvSpPr>
        <p:spPr>
          <a:xfrm>
            <a:off x="4033790" y="22860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86" name="Textfeld 137"/>
          <p:cNvSpPr txBox="1"/>
          <p:nvPr/>
        </p:nvSpPr>
        <p:spPr>
          <a:xfrm>
            <a:off x="3556554" y="3810000"/>
            <a:ext cx="4732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3675888" y="2572512"/>
            <a:ext cx="1868424" cy="1752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Gleichschenkliges Dreieck 93"/>
          <p:cNvSpPr/>
          <p:nvPr/>
        </p:nvSpPr>
        <p:spPr bwMode="auto">
          <a:xfrm rot="5400000">
            <a:off x="3675888" y="2648712"/>
            <a:ext cx="1868424" cy="1752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3675888" y="2724912"/>
            <a:ext cx="1868424" cy="1752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Textfeld 136"/>
          <p:cNvSpPr txBox="1"/>
          <p:nvPr/>
        </p:nvSpPr>
        <p:spPr>
          <a:xfrm>
            <a:off x="5365766" y="3200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28" name="Gerade Verbindung mit Pfeil 127"/>
          <p:cNvCxnSpPr/>
          <p:nvPr/>
        </p:nvCxnSpPr>
        <p:spPr bwMode="auto">
          <a:xfrm flipV="1">
            <a:off x="6781800" y="9144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mit Pfeil 128"/>
          <p:cNvCxnSpPr/>
          <p:nvPr/>
        </p:nvCxnSpPr>
        <p:spPr bwMode="auto">
          <a:xfrm>
            <a:off x="6781800" y="1752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feld 135"/>
          <p:cNvSpPr txBox="1"/>
          <p:nvPr/>
        </p:nvSpPr>
        <p:spPr>
          <a:xfrm>
            <a:off x="7034561" y="990600"/>
            <a:ext cx="764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Cout</a:t>
            </a:r>
            <a:r>
              <a:rPr lang="de-DE" dirty="0" smtClean="0"/>
              <a:t>/</a:t>
            </a:r>
            <a:r>
              <a:rPr lang="de-DE" dirty="0" err="1" smtClean="0"/>
              <a:t>gm</a:t>
            </a:r>
            <a:endParaRPr lang="de-DE" dirty="0"/>
          </a:p>
        </p:txBody>
      </p:sp>
      <p:cxnSp>
        <p:nvCxnSpPr>
          <p:cNvPr id="131" name="Gerade Verbindung mit Pfeil 130"/>
          <p:cNvCxnSpPr/>
          <p:nvPr/>
        </p:nvCxnSpPr>
        <p:spPr bwMode="auto">
          <a:xfrm>
            <a:off x="6781800" y="1905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Textfeld 131"/>
          <p:cNvSpPr txBox="1"/>
          <p:nvPr/>
        </p:nvSpPr>
        <p:spPr>
          <a:xfrm>
            <a:off x="7010400" y="1856601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10ns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8069070" y="1676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34" name="Textfeld 133"/>
          <p:cNvSpPr txBox="1"/>
          <p:nvPr/>
        </p:nvSpPr>
        <p:spPr>
          <a:xfrm>
            <a:off x="6421178" y="914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35" name="Bogen 134"/>
          <p:cNvSpPr/>
          <p:nvPr/>
        </p:nvSpPr>
        <p:spPr bwMode="auto">
          <a:xfrm flipH="1">
            <a:off x="6781800" y="1295400"/>
            <a:ext cx="3581400" cy="914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36" name="Gruppieren 135"/>
          <p:cNvGrpSpPr/>
          <p:nvPr/>
        </p:nvGrpSpPr>
        <p:grpSpPr>
          <a:xfrm>
            <a:off x="4572000" y="3429000"/>
            <a:ext cx="1295400" cy="0"/>
            <a:chOff x="4572000" y="3429000"/>
            <a:chExt cx="1295400" cy="0"/>
          </a:xfrm>
        </p:grpSpPr>
        <p:cxnSp>
          <p:nvCxnSpPr>
            <p:cNvPr id="137" name="Gerade Verbindung 136"/>
            <p:cNvCxnSpPr/>
            <p:nvPr/>
          </p:nvCxnSpPr>
          <p:spPr bwMode="auto">
            <a:xfrm>
              <a:off x="4572000" y="3429000"/>
              <a:ext cx="381000" cy="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Gerade Verbindung 137"/>
            <p:cNvCxnSpPr/>
            <p:nvPr/>
          </p:nvCxnSpPr>
          <p:spPr bwMode="auto">
            <a:xfrm>
              <a:off x="4953000" y="3429000"/>
              <a:ext cx="914400" cy="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50037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8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Einstufiger Verstärker</a:t>
            </a:r>
            <a:endParaRPr lang="de-DE" altLang="de-DE" dirty="0" smtClean="0"/>
          </a:p>
        </p:txBody>
      </p:sp>
      <p:cxnSp>
        <p:nvCxnSpPr>
          <p:cNvPr id="61" name="Gerade Verbindung 60"/>
          <p:cNvCxnSpPr/>
          <p:nvPr/>
        </p:nvCxnSpPr>
        <p:spPr bwMode="auto">
          <a:xfrm>
            <a:off x="3697692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Ellipse 61"/>
          <p:cNvSpPr/>
          <p:nvPr/>
        </p:nvSpPr>
        <p:spPr bwMode="auto">
          <a:xfrm>
            <a:off x="4419600" y="3581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Ellipse 62"/>
          <p:cNvSpPr/>
          <p:nvPr/>
        </p:nvSpPr>
        <p:spPr bwMode="auto">
          <a:xfrm>
            <a:off x="4419600" y="3733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4" name="Gerade Verbindung 63"/>
          <p:cNvCxnSpPr>
            <a:stCxn id="63" idx="4"/>
          </p:cNvCxnSpPr>
          <p:nvPr/>
        </p:nvCxnSpPr>
        <p:spPr bwMode="auto">
          <a:xfrm>
            <a:off x="45720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4572000" y="3429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Line 32"/>
          <p:cNvSpPr>
            <a:spLocks noChangeShapeType="1"/>
          </p:cNvSpPr>
          <p:nvPr/>
        </p:nvSpPr>
        <p:spPr bwMode="auto">
          <a:xfrm>
            <a:off x="2819400" y="41910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grpSp>
        <p:nvGrpSpPr>
          <p:cNvPr id="68" name="Gruppieren 67"/>
          <p:cNvGrpSpPr/>
          <p:nvPr/>
        </p:nvGrpSpPr>
        <p:grpSpPr>
          <a:xfrm>
            <a:off x="5257800" y="3429000"/>
            <a:ext cx="152400" cy="762000"/>
            <a:chOff x="6705600" y="4648200"/>
            <a:chExt cx="152400" cy="762000"/>
          </a:xfrm>
        </p:grpSpPr>
        <p:cxnSp>
          <p:nvCxnSpPr>
            <p:cNvPr id="91" name="Gerade Verbindung 90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9" name="Textfeld 119"/>
          <p:cNvSpPr txBox="1"/>
          <p:nvPr/>
        </p:nvSpPr>
        <p:spPr>
          <a:xfrm>
            <a:off x="5264938" y="3914001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R/n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4572000" y="3429000"/>
            <a:ext cx="1295400" cy="0"/>
            <a:chOff x="4572000" y="3429000"/>
            <a:chExt cx="1295400" cy="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4572000" y="3429000"/>
              <a:ext cx="381000" cy="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Gerade Verbindung 69"/>
            <p:cNvCxnSpPr/>
            <p:nvPr/>
          </p:nvCxnSpPr>
          <p:spPr bwMode="auto">
            <a:xfrm>
              <a:off x="4953000" y="3429000"/>
              <a:ext cx="914400" cy="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2" name="Gruppieren 71"/>
          <p:cNvGrpSpPr/>
          <p:nvPr/>
        </p:nvGrpSpPr>
        <p:grpSpPr>
          <a:xfrm>
            <a:off x="5526492" y="3429000"/>
            <a:ext cx="457200" cy="762001"/>
            <a:chOff x="4876800" y="1828800"/>
            <a:chExt cx="457200" cy="6858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3" name="Textfeld 135"/>
          <p:cNvSpPr txBox="1"/>
          <p:nvPr/>
        </p:nvSpPr>
        <p:spPr>
          <a:xfrm>
            <a:off x="5764618" y="39140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74" name="Textfeld 136"/>
          <p:cNvSpPr txBox="1"/>
          <p:nvPr/>
        </p:nvSpPr>
        <p:spPr>
          <a:xfrm>
            <a:off x="3940276" y="3214301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5" name="Textfeld 137"/>
          <p:cNvSpPr txBox="1"/>
          <p:nvPr/>
        </p:nvSpPr>
        <p:spPr>
          <a:xfrm>
            <a:off x="4193637" y="3048000"/>
            <a:ext cx="12206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-n*500uSi * Vin</a:t>
            </a:r>
            <a:endParaRPr lang="de-DE" dirty="0"/>
          </a:p>
        </p:txBody>
      </p:sp>
      <p:sp>
        <p:nvSpPr>
          <p:cNvPr id="76" name="Ellipse 75"/>
          <p:cNvSpPr/>
          <p:nvPr/>
        </p:nvSpPr>
        <p:spPr bwMode="auto">
          <a:xfrm>
            <a:off x="2819400" y="3733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76"/>
          <p:cNvCxnSpPr>
            <a:endCxn id="76" idx="0"/>
          </p:cNvCxnSpPr>
          <p:nvPr/>
        </p:nvCxnSpPr>
        <p:spPr bwMode="auto">
          <a:xfrm>
            <a:off x="29718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29718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28194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517650"/>
          </a:xfrm>
        </p:spPr>
        <p:txBody>
          <a:bodyPr/>
          <a:lstStyle/>
          <a:p>
            <a:r>
              <a:rPr lang="de-DE" sz="1600" dirty="0" smtClean="0"/>
              <a:t>…</a:t>
            </a:r>
          </a:p>
          <a:p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4764492" y="3352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3926292" y="3429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3945528" y="38862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 flipH="1">
            <a:off x="6738542" y="3657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7677103" y="33528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R/</a:t>
            </a:r>
            <a:r>
              <a:rPr lang="de-DE" dirty="0" err="1" smtClean="0"/>
              <a:t>BetaA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 flipV="1">
            <a:off x="5562600" y="2514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 flipH="1">
            <a:off x="4724400" y="2514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3657600" y="2514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5791200" y="350520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10pF</a:t>
            </a:r>
            <a:endParaRPr lang="de-DE" dirty="0"/>
          </a:p>
        </p:txBody>
      </p:sp>
      <p:sp>
        <p:nvSpPr>
          <p:cNvPr id="48" name="Textfeld 137"/>
          <p:cNvSpPr txBox="1"/>
          <p:nvPr/>
        </p:nvSpPr>
        <p:spPr>
          <a:xfrm>
            <a:off x="1826855" y="4800600"/>
            <a:ext cx="3499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/>
              <a:t>Tfb</a:t>
            </a:r>
            <a:r>
              <a:rPr lang="de-DE" dirty="0"/>
              <a:t> = </a:t>
            </a:r>
            <a:r>
              <a:rPr lang="de-DE" dirty="0" err="1"/>
              <a:t>Cout</a:t>
            </a:r>
            <a:r>
              <a:rPr lang="de-DE" dirty="0"/>
              <a:t> </a:t>
            </a:r>
            <a:r>
              <a:rPr lang="de-DE" dirty="0" err="1" smtClean="0"/>
              <a:t>Rout</a:t>
            </a:r>
            <a:r>
              <a:rPr lang="de-DE" dirty="0" smtClean="0"/>
              <a:t>/n </a:t>
            </a:r>
            <a:r>
              <a:rPr lang="de-DE" dirty="0"/>
              <a:t>/ Beta </a:t>
            </a:r>
            <a:r>
              <a:rPr lang="de-DE" dirty="0" err="1" smtClean="0"/>
              <a:t>Aol</a:t>
            </a:r>
            <a:r>
              <a:rPr lang="de-DE" dirty="0" smtClean="0"/>
              <a:t>* = </a:t>
            </a:r>
            <a:r>
              <a:rPr lang="de-DE" dirty="0" err="1"/>
              <a:t>Cout</a:t>
            </a:r>
            <a:r>
              <a:rPr lang="de-DE" dirty="0"/>
              <a:t> / Beta </a:t>
            </a:r>
            <a:r>
              <a:rPr lang="de-DE" dirty="0" smtClean="0"/>
              <a:t>n*</a:t>
            </a:r>
            <a:r>
              <a:rPr lang="de-DE" dirty="0" err="1" smtClean="0"/>
              <a:t>gm</a:t>
            </a:r>
            <a:endParaRPr lang="de-DE" dirty="0"/>
          </a:p>
        </p:txBody>
      </p:sp>
      <p:grpSp>
        <p:nvGrpSpPr>
          <p:cNvPr id="50" name="Gruppieren 49"/>
          <p:cNvGrpSpPr/>
          <p:nvPr/>
        </p:nvGrpSpPr>
        <p:grpSpPr>
          <a:xfrm rot="16200000">
            <a:off x="4267200" y="2133599"/>
            <a:ext cx="457200" cy="762001"/>
            <a:chOff x="4876800" y="1828800"/>
            <a:chExt cx="457200" cy="685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5" name="Gruppieren 54"/>
          <p:cNvGrpSpPr/>
          <p:nvPr/>
        </p:nvGrpSpPr>
        <p:grpSpPr>
          <a:xfrm rot="16200000">
            <a:off x="3124201" y="3047999"/>
            <a:ext cx="457200" cy="762001"/>
            <a:chOff x="4876800" y="1828800"/>
            <a:chExt cx="457200" cy="685800"/>
          </a:xfrm>
        </p:grpSpPr>
        <p:cxnSp>
          <p:nvCxnSpPr>
            <p:cNvPr id="56" name="Gerade Verbindung 55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" name="Gerade Verbindung 8"/>
          <p:cNvCxnSpPr/>
          <p:nvPr/>
        </p:nvCxnSpPr>
        <p:spPr bwMode="auto">
          <a:xfrm flipV="1">
            <a:off x="3657600" y="2514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1" name="Gruppieren 70"/>
          <p:cNvGrpSpPr/>
          <p:nvPr/>
        </p:nvGrpSpPr>
        <p:grpSpPr>
          <a:xfrm rot="10800000">
            <a:off x="3733801" y="3429000"/>
            <a:ext cx="457200" cy="762001"/>
            <a:chOff x="4876800" y="1828800"/>
            <a:chExt cx="457200" cy="685800"/>
          </a:xfrm>
        </p:grpSpPr>
        <p:cxnSp>
          <p:nvCxnSpPr>
            <p:cNvPr id="80" name="Gerade Verbindung 79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Gerade Verbindung 82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4" name="Textfeld 137"/>
          <p:cNvSpPr txBox="1"/>
          <p:nvPr/>
        </p:nvSpPr>
        <p:spPr>
          <a:xfrm>
            <a:off x="2971800" y="3200400"/>
            <a:ext cx="4138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85" name="Textfeld 137"/>
          <p:cNvSpPr txBox="1"/>
          <p:nvPr/>
        </p:nvSpPr>
        <p:spPr>
          <a:xfrm>
            <a:off x="4033790" y="22860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86" name="Textfeld 137"/>
          <p:cNvSpPr txBox="1"/>
          <p:nvPr/>
        </p:nvSpPr>
        <p:spPr>
          <a:xfrm>
            <a:off x="3484419" y="3810000"/>
            <a:ext cx="617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n*</a:t>
            </a:r>
            <a:r>
              <a:rPr lang="de-DE" dirty="0" err="1" smtClean="0"/>
              <a:t>Cin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2895600" y="5181600"/>
            <a:ext cx="1639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N=200 -&gt; </a:t>
            </a:r>
            <a:r>
              <a:rPr lang="de-DE" dirty="0" err="1" smtClean="0"/>
              <a:t>Tfb</a:t>
            </a:r>
            <a:r>
              <a:rPr lang="de-DE" dirty="0" smtClean="0"/>
              <a:t> = 10ns.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603614" y="5486400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sp>
        <p:nvSpPr>
          <p:cNvPr id="98" name="Textfeld 136"/>
          <p:cNvSpPr txBox="1"/>
          <p:nvPr/>
        </p:nvSpPr>
        <p:spPr>
          <a:xfrm>
            <a:off x="5365766" y="3200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4" name="Gerade Verbindung mit Pfeil 93"/>
          <p:cNvCxnSpPr/>
          <p:nvPr/>
        </p:nvCxnSpPr>
        <p:spPr bwMode="auto">
          <a:xfrm flipV="1">
            <a:off x="6781800" y="9144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mit Pfeil 94"/>
          <p:cNvCxnSpPr/>
          <p:nvPr/>
        </p:nvCxnSpPr>
        <p:spPr bwMode="auto">
          <a:xfrm>
            <a:off x="6781800" y="1752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feld 135"/>
          <p:cNvSpPr txBox="1"/>
          <p:nvPr/>
        </p:nvSpPr>
        <p:spPr>
          <a:xfrm>
            <a:off x="7034561" y="990600"/>
            <a:ext cx="764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Cout</a:t>
            </a:r>
            <a:r>
              <a:rPr lang="de-DE" dirty="0" smtClean="0"/>
              <a:t>/</a:t>
            </a:r>
            <a:r>
              <a:rPr lang="de-DE" dirty="0" err="1" smtClean="0"/>
              <a:t>gm</a:t>
            </a:r>
            <a:endParaRPr lang="de-DE" dirty="0"/>
          </a:p>
        </p:txBody>
      </p:sp>
      <p:cxnSp>
        <p:nvCxnSpPr>
          <p:cNvPr id="100" name="Gerade Verbindung mit Pfeil 99"/>
          <p:cNvCxnSpPr/>
          <p:nvPr/>
        </p:nvCxnSpPr>
        <p:spPr bwMode="auto">
          <a:xfrm>
            <a:off x="6781800" y="1905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Textfeld 100"/>
          <p:cNvSpPr txBox="1"/>
          <p:nvPr/>
        </p:nvSpPr>
        <p:spPr>
          <a:xfrm>
            <a:off x="7010400" y="1856601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10ns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8069070" y="1676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6421178" y="914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04" name="Bogen 103"/>
          <p:cNvSpPr/>
          <p:nvPr/>
        </p:nvSpPr>
        <p:spPr bwMode="auto">
          <a:xfrm flipH="1">
            <a:off x="6781800" y="1295400"/>
            <a:ext cx="1295400" cy="914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7391400" y="1295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6" name="Gruppieren 105"/>
          <p:cNvGrpSpPr/>
          <p:nvPr/>
        </p:nvGrpSpPr>
        <p:grpSpPr>
          <a:xfrm>
            <a:off x="5257800" y="3429000"/>
            <a:ext cx="152400" cy="762000"/>
            <a:chOff x="6705600" y="4648200"/>
            <a:chExt cx="152400" cy="762000"/>
          </a:xfrm>
        </p:grpSpPr>
        <p:cxnSp>
          <p:nvCxnSpPr>
            <p:cNvPr id="107" name="Gerade Verbindung 106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8" name="Rechteck 107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9" name="Gerade Verbindung 108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0" name="Gruppieren 109"/>
          <p:cNvGrpSpPr/>
          <p:nvPr/>
        </p:nvGrpSpPr>
        <p:grpSpPr>
          <a:xfrm>
            <a:off x="4419600" y="3429000"/>
            <a:ext cx="304800" cy="762000"/>
            <a:chOff x="4419600" y="3429000"/>
            <a:chExt cx="304800" cy="762000"/>
          </a:xfrm>
        </p:grpSpPr>
        <p:sp>
          <p:nvSpPr>
            <p:cNvPr id="111" name="Ellipse 110"/>
            <p:cNvSpPr/>
            <p:nvPr/>
          </p:nvSpPr>
          <p:spPr bwMode="auto">
            <a:xfrm>
              <a:off x="4419600" y="3581400"/>
              <a:ext cx="304800" cy="304800"/>
            </a:xfrm>
            <a:prstGeom prst="ellips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2" name="Ellipse 111"/>
            <p:cNvSpPr/>
            <p:nvPr/>
          </p:nvSpPr>
          <p:spPr bwMode="auto">
            <a:xfrm>
              <a:off x="4419600" y="3733800"/>
              <a:ext cx="304800" cy="304800"/>
            </a:xfrm>
            <a:prstGeom prst="ellips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3" name="Gerade Verbindung 112"/>
            <p:cNvCxnSpPr>
              <a:stCxn id="112" idx="4"/>
            </p:cNvCxnSpPr>
            <p:nvPr/>
          </p:nvCxnSpPr>
          <p:spPr bwMode="auto">
            <a:xfrm>
              <a:off x="4572000" y="4038600"/>
              <a:ext cx="0" cy="1524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Gerade Verbindung 113"/>
            <p:cNvCxnSpPr/>
            <p:nvPr/>
          </p:nvCxnSpPr>
          <p:spPr bwMode="auto">
            <a:xfrm>
              <a:off x="4572000" y="3429000"/>
              <a:ext cx="0" cy="1524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Gerade Verbindung mit Pfeil 114"/>
            <p:cNvCxnSpPr>
              <a:endCxn id="111" idx="0"/>
            </p:cNvCxnSpPr>
            <p:nvPr/>
          </p:nvCxnSpPr>
          <p:spPr bwMode="auto">
            <a:xfrm>
              <a:off x="4572000" y="3429000"/>
              <a:ext cx="0" cy="152400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6" name="Gruppieren 115"/>
          <p:cNvGrpSpPr/>
          <p:nvPr/>
        </p:nvGrpSpPr>
        <p:grpSpPr>
          <a:xfrm rot="10800000">
            <a:off x="3733801" y="3429000"/>
            <a:ext cx="457200" cy="762001"/>
            <a:chOff x="4876800" y="1828800"/>
            <a:chExt cx="457200" cy="685800"/>
          </a:xfrm>
        </p:grpSpPr>
        <p:cxnSp>
          <p:nvCxnSpPr>
            <p:cNvPr id="117" name="Gerade Verbindung 116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Gerade Verbindung 11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2" name="Textfeld 137"/>
          <p:cNvSpPr txBox="1"/>
          <p:nvPr/>
        </p:nvSpPr>
        <p:spPr>
          <a:xfrm>
            <a:off x="2924739" y="41910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A = -5000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5022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3EC829-EC77-48B0-B732-C7E7FA3D1649}" type="slidenum">
              <a:rPr lang="de-DE" altLang="de-DE" sz="1400">
                <a:latin typeface="Arial" charset="0"/>
              </a:rPr>
              <a:pPr/>
              <a:t>9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Einstufiger Verstärker</a:t>
            </a:r>
            <a:endParaRPr lang="de-DE" altLang="de-DE" dirty="0" smtClean="0"/>
          </a:p>
        </p:txBody>
      </p:sp>
      <p:cxnSp>
        <p:nvCxnSpPr>
          <p:cNvPr id="61" name="Gerade Verbindung 60"/>
          <p:cNvCxnSpPr/>
          <p:nvPr/>
        </p:nvCxnSpPr>
        <p:spPr bwMode="auto">
          <a:xfrm>
            <a:off x="3697692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Ellipse 61"/>
          <p:cNvSpPr/>
          <p:nvPr/>
        </p:nvSpPr>
        <p:spPr bwMode="auto">
          <a:xfrm>
            <a:off x="4419600" y="3581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Ellipse 62"/>
          <p:cNvSpPr/>
          <p:nvPr/>
        </p:nvSpPr>
        <p:spPr bwMode="auto">
          <a:xfrm>
            <a:off x="4419600" y="3733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4" name="Gerade Verbindung 63"/>
          <p:cNvCxnSpPr>
            <a:stCxn id="63" idx="4"/>
          </p:cNvCxnSpPr>
          <p:nvPr/>
        </p:nvCxnSpPr>
        <p:spPr bwMode="auto">
          <a:xfrm>
            <a:off x="45720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4572000" y="3429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Line 32"/>
          <p:cNvSpPr>
            <a:spLocks noChangeShapeType="1"/>
          </p:cNvSpPr>
          <p:nvPr/>
        </p:nvSpPr>
        <p:spPr bwMode="auto">
          <a:xfrm>
            <a:off x="2819400" y="41910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de-DE"/>
          </a:p>
        </p:txBody>
      </p:sp>
      <p:grpSp>
        <p:nvGrpSpPr>
          <p:cNvPr id="68" name="Gruppieren 67"/>
          <p:cNvGrpSpPr/>
          <p:nvPr/>
        </p:nvGrpSpPr>
        <p:grpSpPr>
          <a:xfrm>
            <a:off x="5257800" y="3429000"/>
            <a:ext cx="152400" cy="762000"/>
            <a:chOff x="6705600" y="4648200"/>
            <a:chExt cx="152400" cy="762000"/>
          </a:xfrm>
        </p:grpSpPr>
        <p:cxnSp>
          <p:nvCxnSpPr>
            <p:cNvPr id="91" name="Gerade Verbindung 90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9" name="Textfeld 119"/>
          <p:cNvSpPr txBox="1"/>
          <p:nvPr/>
        </p:nvSpPr>
        <p:spPr>
          <a:xfrm>
            <a:off x="5264938" y="3914001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R/n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4572000" y="3429000"/>
            <a:ext cx="1295400" cy="0"/>
            <a:chOff x="4572000" y="3429000"/>
            <a:chExt cx="1295400" cy="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4572000" y="3429000"/>
              <a:ext cx="381000" cy="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Gerade Verbindung 69"/>
            <p:cNvCxnSpPr/>
            <p:nvPr/>
          </p:nvCxnSpPr>
          <p:spPr bwMode="auto">
            <a:xfrm>
              <a:off x="4953000" y="3429000"/>
              <a:ext cx="914400" cy="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2" name="Gruppieren 71"/>
          <p:cNvGrpSpPr/>
          <p:nvPr/>
        </p:nvGrpSpPr>
        <p:grpSpPr>
          <a:xfrm>
            <a:off x="5526492" y="3429000"/>
            <a:ext cx="457200" cy="762001"/>
            <a:chOff x="4876800" y="1828800"/>
            <a:chExt cx="457200" cy="6858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3" name="Textfeld 135"/>
          <p:cNvSpPr txBox="1"/>
          <p:nvPr/>
        </p:nvSpPr>
        <p:spPr>
          <a:xfrm>
            <a:off x="5764618" y="39140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74" name="Textfeld 136"/>
          <p:cNvSpPr txBox="1"/>
          <p:nvPr/>
        </p:nvSpPr>
        <p:spPr>
          <a:xfrm>
            <a:off x="3940276" y="3214301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5" name="Textfeld 137"/>
          <p:cNvSpPr txBox="1"/>
          <p:nvPr/>
        </p:nvSpPr>
        <p:spPr>
          <a:xfrm>
            <a:off x="4193637" y="3048000"/>
            <a:ext cx="12206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-n*500uSi * Vin</a:t>
            </a:r>
            <a:endParaRPr lang="de-DE" dirty="0"/>
          </a:p>
        </p:txBody>
      </p:sp>
      <p:sp>
        <p:nvSpPr>
          <p:cNvPr id="76" name="Ellipse 75"/>
          <p:cNvSpPr/>
          <p:nvPr/>
        </p:nvSpPr>
        <p:spPr bwMode="auto">
          <a:xfrm>
            <a:off x="2819400" y="3733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76"/>
          <p:cNvCxnSpPr>
            <a:endCxn id="76" idx="0"/>
          </p:cNvCxnSpPr>
          <p:nvPr/>
        </p:nvCxnSpPr>
        <p:spPr bwMode="auto">
          <a:xfrm>
            <a:off x="29718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29718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28194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517650"/>
          </a:xfrm>
        </p:spPr>
        <p:txBody>
          <a:bodyPr/>
          <a:lstStyle/>
          <a:p>
            <a:r>
              <a:rPr lang="de-DE" sz="1600" dirty="0" smtClean="0"/>
              <a:t>…</a:t>
            </a:r>
          </a:p>
          <a:p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4764492" y="3352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3926292" y="3429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3945528" y="38862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 flipH="1">
            <a:off x="6738542" y="3657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7677103" y="33528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R/</a:t>
            </a:r>
            <a:r>
              <a:rPr lang="de-DE" dirty="0" err="1" smtClean="0"/>
              <a:t>BetaA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 flipV="1">
            <a:off x="5562600" y="2514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 flipH="1">
            <a:off x="4724400" y="2514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3657600" y="2514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5791200" y="350520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10pF</a:t>
            </a:r>
            <a:endParaRPr lang="de-DE" dirty="0"/>
          </a:p>
        </p:txBody>
      </p:sp>
      <p:sp>
        <p:nvSpPr>
          <p:cNvPr id="48" name="Textfeld 137"/>
          <p:cNvSpPr txBox="1"/>
          <p:nvPr/>
        </p:nvSpPr>
        <p:spPr>
          <a:xfrm>
            <a:off x="1826855" y="4800600"/>
            <a:ext cx="3499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/>
              <a:t>Tfb</a:t>
            </a:r>
            <a:r>
              <a:rPr lang="de-DE" dirty="0"/>
              <a:t> = </a:t>
            </a:r>
            <a:r>
              <a:rPr lang="de-DE" dirty="0" err="1"/>
              <a:t>Cout</a:t>
            </a:r>
            <a:r>
              <a:rPr lang="de-DE" dirty="0"/>
              <a:t> </a:t>
            </a:r>
            <a:r>
              <a:rPr lang="de-DE" dirty="0" err="1" smtClean="0"/>
              <a:t>Rout</a:t>
            </a:r>
            <a:r>
              <a:rPr lang="de-DE" dirty="0" smtClean="0"/>
              <a:t>/n </a:t>
            </a:r>
            <a:r>
              <a:rPr lang="de-DE" dirty="0"/>
              <a:t>/ Beta </a:t>
            </a:r>
            <a:r>
              <a:rPr lang="de-DE" dirty="0" err="1" smtClean="0"/>
              <a:t>Aol</a:t>
            </a:r>
            <a:r>
              <a:rPr lang="de-DE" dirty="0" smtClean="0"/>
              <a:t>* = </a:t>
            </a:r>
            <a:r>
              <a:rPr lang="de-DE" dirty="0" err="1"/>
              <a:t>Cout</a:t>
            </a:r>
            <a:r>
              <a:rPr lang="de-DE" dirty="0"/>
              <a:t> / Beta </a:t>
            </a:r>
            <a:r>
              <a:rPr lang="de-DE" dirty="0" smtClean="0"/>
              <a:t>n*</a:t>
            </a:r>
            <a:r>
              <a:rPr lang="de-DE" dirty="0" err="1" smtClean="0"/>
              <a:t>gm</a:t>
            </a:r>
            <a:endParaRPr lang="de-DE" dirty="0"/>
          </a:p>
        </p:txBody>
      </p:sp>
      <p:grpSp>
        <p:nvGrpSpPr>
          <p:cNvPr id="50" name="Gruppieren 49"/>
          <p:cNvGrpSpPr/>
          <p:nvPr/>
        </p:nvGrpSpPr>
        <p:grpSpPr>
          <a:xfrm rot="16200000">
            <a:off x="4267200" y="2133599"/>
            <a:ext cx="457200" cy="762001"/>
            <a:chOff x="4876800" y="1828800"/>
            <a:chExt cx="457200" cy="685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5" name="Gruppieren 54"/>
          <p:cNvGrpSpPr/>
          <p:nvPr/>
        </p:nvGrpSpPr>
        <p:grpSpPr>
          <a:xfrm rot="16200000">
            <a:off x="3124201" y="3047999"/>
            <a:ext cx="457200" cy="762001"/>
            <a:chOff x="4876800" y="1828800"/>
            <a:chExt cx="457200" cy="685800"/>
          </a:xfrm>
        </p:grpSpPr>
        <p:cxnSp>
          <p:nvCxnSpPr>
            <p:cNvPr id="56" name="Gerade Verbindung 55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" name="Gerade Verbindung 8"/>
          <p:cNvCxnSpPr/>
          <p:nvPr/>
        </p:nvCxnSpPr>
        <p:spPr bwMode="auto">
          <a:xfrm flipV="1">
            <a:off x="3657600" y="2514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1" name="Gruppieren 70"/>
          <p:cNvGrpSpPr/>
          <p:nvPr/>
        </p:nvGrpSpPr>
        <p:grpSpPr>
          <a:xfrm rot="10800000">
            <a:off x="3733801" y="3429000"/>
            <a:ext cx="457200" cy="762001"/>
            <a:chOff x="4876800" y="1828800"/>
            <a:chExt cx="457200" cy="685800"/>
          </a:xfrm>
        </p:grpSpPr>
        <p:cxnSp>
          <p:nvCxnSpPr>
            <p:cNvPr id="80" name="Gerade Verbindung 79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Gerade Verbindung 82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4" name="Textfeld 137"/>
          <p:cNvSpPr txBox="1"/>
          <p:nvPr/>
        </p:nvSpPr>
        <p:spPr>
          <a:xfrm>
            <a:off x="2971800" y="3200400"/>
            <a:ext cx="4138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85" name="Textfeld 137"/>
          <p:cNvSpPr txBox="1"/>
          <p:nvPr/>
        </p:nvSpPr>
        <p:spPr>
          <a:xfrm>
            <a:off x="4033790" y="22860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86" name="Textfeld 137"/>
          <p:cNvSpPr txBox="1"/>
          <p:nvPr/>
        </p:nvSpPr>
        <p:spPr>
          <a:xfrm>
            <a:off x="3484419" y="3810000"/>
            <a:ext cx="617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n*</a:t>
            </a:r>
            <a:r>
              <a:rPr lang="de-DE" dirty="0" err="1" smtClean="0"/>
              <a:t>Cin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2895600" y="5181600"/>
            <a:ext cx="1639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N=200 -&gt; </a:t>
            </a:r>
            <a:r>
              <a:rPr lang="de-DE" dirty="0" err="1" smtClean="0"/>
              <a:t>Tfb</a:t>
            </a:r>
            <a:r>
              <a:rPr lang="de-DE" dirty="0" smtClean="0"/>
              <a:t> = 10ns.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2895600" y="5486400"/>
            <a:ext cx="17305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Cin</a:t>
            </a:r>
            <a:r>
              <a:rPr lang="de-DE" dirty="0"/>
              <a:t>* = 200 * 20f = 4pF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712057" y="5791200"/>
            <a:ext cx="12891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Falls </a:t>
            </a:r>
            <a:r>
              <a:rPr lang="de-DE" dirty="0" err="1" smtClean="0"/>
              <a:t>Cin</a:t>
            </a:r>
            <a:r>
              <a:rPr lang="de-DE" dirty="0" smtClean="0"/>
              <a:t> </a:t>
            </a:r>
            <a:r>
              <a:rPr lang="de-DE" dirty="0"/>
              <a:t>~ </a:t>
            </a:r>
            <a:r>
              <a:rPr lang="de-DE" dirty="0" err="1"/>
              <a:t>Cin</a:t>
            </a:r>
            <a:r>
              <a:rPr lang="de-DE" dirty="0"/>
              <a:t>* </a:t>
            </a:r>
          </a:p>
        </p:txBody>
      </p:sp>
      <p:sp>
        <p:nvSpPr>
          <p:cNvPr id="96" name="Textfeld 95"/>
          <p:cNvSpPr txBox="1"/>
          <p:nvPr/>
        </p:nvSpPr>
        <p:spPr>
          <a:xfrm>
            <a:off x="4120953" y="5791200"/>
            <a:ext cx="32704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Beta = </a:t>
            </a:r>
            <a:r>
              <a:rPr lang="de-DE" dirty="0" err="1"/>
              <a:t>Cfb</a:t>
            </a:r>
            <a:r>
              <a:rPr lang="de-DE" dirty="0"/>
              <a:t>/(</a:t>
            </a:r>
            <a:r>
              <a:rPr lang="de-DE" dirty="0" err="1"/>
              <a:t>Cfb</a:t>
            </a:r>
            <a:r>
              <a:rPr lang="de-DE" dirty="0"/>
              <a:t> + </a:t>
            </a:r>
            <a:r>
              <a:rPr lang="de-DE" dirty="0" err="1"/>
              <a:t>Cin</a:t>
            </a:r>
            <a:r>
              <a:rPr lang="de-DE" dirty="0"/>
              <a:t> + </a:t>
            </a:r>
            <a:r>
              <a:rPr lang="de-DE" dirty="0" err="1"/>
              <a:t>Cin</a:t>
            </a:r>
            <a:r>
              <a:rPr lang="de-DE" dirty="0" smtClean="0"/>
              <a:t>*) &lt;&lt; 1/</a:t>
            </a:r>
            <a:r>
              <a:rPr lang="de-DE" dirty="0" err="1" smtClean="0"/>
              <a:t>Afb</a:t>
            </a:r>
            <a:r>
              <a:rPr lang="de-DE" dirty="0" smtClean="0"/>
              <a:t> = 0.01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2895600" y="6096000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Tfb</a:t>
            </a:r>
            <a:r>
              <a:rPr lang="de-DE" dirty="0" smtClean="0"/>
              <a:t> &gt; 10ns.</a:t>
            </a:r>
            <a:endParaRPr lang="de-DE" dirty="0"/>
          </a:p>
        </p:txBody>
      </p:sp>
      <p:sp>
        <p:nvSpPr>
          <p:cNvPr id="98" name="Textfeld 136"/>
          <p:cNvSpPr txBox="1"/>
          <p:nvPr/>
        </p:nvSpPr>
        <p:spPr>
          <a:xfrm>
            <a:off x="5365766" y="3200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4" name="Gerade Verbindung mit Pfeil 93"/>
          <p:cNvCxnSpPr/>
          <p:nvPr/>
        </p:nvCxnSpPr>
        <p:spPr bwMode="auto">
          <a:xfrm flipV="1">
            <a:off x="6781800" y="9144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mit Pfeil 94"/>
          <p:cNvCxnSpPr/>
          <p:nvPr/>
        </p:nvCxnSpPr>
        <p:spPr bwMode="auto">
          <a:xfrm>
            <a:off x="6781800" y="1752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feld 135"/>
          <p:cNvSpPr txBox="1"/>
          <p:nvPr/>
        </p:nvSpPr>
        <p:spPr>
          <a:xfrm>
            <a:off x="7034561" y="990600"/>
            <a:ext cx="764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err="1" smtClean="0"/>
              <a:t>Cout</a:t>
            </a:r>
            <a:r>
              <a:rPr lang="de-DE" dirty="0" smtClean="0"/>
              <a:t>/</a:t>
            </a:r>
            <a:r>
              <a:rPr lang="de-DE" dirty="0" err="1" smtClean="0"/>
              <a:t>gm</a:t>
            </a:r>
            <a:endParaRPr lang="de-DE" dirty="0"/>
          </a:p>
        </p:txBody>
      </p:sp>
      <p:cxnSp>
        <p:nvCxnSpPr>
          <p:cNvPr id="100" name="Gerade Verbindung mit Pfeil 99"/>
          <p:cNvCxnSpPr/>
          <p:nvPr/>
        </p:nvCxnSpPr>
        <p:spPr bwMode="auto">
          <a:xfrm>
            <a:off x="6781800" y="1905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Textfeld 100"/>
          <p:cNvSpPr txBox="1"/>
          <p:nvPr/>
        </p:nvSpPr>
        <p:spPr>
          <a:xfrm>
            <a:off x="7010400" y="1856601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10ns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8069070" y="16764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6421178" y="914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04" name="Bogen 103"/>
          <p:cNvSpPr/>
          <p:nvPr/>
        </p:nvSpPr>
        <p:spPr bwMode="auto">
          <a:xfrm flipH="1">
            <a:off x="6781800" y="1295400"/>
            <a:ext cx="2590800" cy="914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8077200" y="1295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6" name="Gruppieren 105"/>
          <p:cNvGrpSpPr/>
          <p:nvPr/>
        </p:nvGrpSpPr>
        <p:grpSpPr>
          <a:xfrm>
            <a:off x="5257800" y="3429000"/>
            <a:ext cx="152400" cy="762000"/>
            <a:chOff x="6705600" y="4648200"/>
            <a:chExt cx="152400" cy="762000"/>
          </a:xfrm>
        </p:grpSpPr>
        <p:cxnSp>
          <p:nvCxnSpPr>
            <p:cNvPr id="107" name="Gerade Verbindung 106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8" name="Rechteck 107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9" name="Gerade Verbindung 108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0" name="Gruppieren 109"/>
          <p:cNvGrpSpPr/>
          <p:nvPr/>
        </p:nvGrpSpPr>
        <p:grpSpPr>
          <a:xfrm>
            <a:off x="4419600" y="3429000"/>
            <a:ext cx="304800" cy="762000"/>
            <a:chOff x="4419600" y="3429000"/>
            <a:chExt cx="304800" cy="762000"/>
          </a:xfrm>
        </p:grpSpPr>
        <p:sp>
          <p:nvSpPr>
            <p:cNvPr id="111" name="Ellipse 110"/>
            <p:cNvSpPr/>
            <p:nvPr/>
          </p:nvSpPr>
          <p:spPr bwMode="auto">
            <a:xfrm>
              <a:off x="4419600" y="3581400"/>
              <a:ext cx="304800" cy="304800"/>
            </a:xfrm>
            <a:prstGeom prst="ellips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2" name="Ellipse 111"/>
            <p:cNvSpPr/>
            <p:nvPr/>
          </p:nvSpPr>
          <p:spPr bwMode="auto">
            <a:xfrm>
              <a:off x="4419600" y="3733800"/>
              <a:ext cx="304800" cy="304800"/>
            </a:xfrm>
            <a:prstGeom prst="ellips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3" name="Gerade Verbindung 112"/>
            <p:cNvCxnSpPr>
              <a:stCxn id="112" idx="4"/>
            </p:cNvCxnSpPr>
            <p:nvPr/>
          </p:nvCxnSpPr>
          <p:spPr bwMode="auto">
            <a:xfrm>
              <a:off x="4572000" y="4038600"/>
              <a:ext cx="0" cy="1524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Gerade Verbindung 113"/>
            <p:cNvCxnSpPr/>
            <p:nvPr/>
          </p:nvCxnSpPr>
          <p:spPr bwMode="auto">
            <a:xfrm>
              <a:off x="4572000" y="3429000"/>
              <a:ext cx="0" cy="1524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Gerade Verbindung mit Pfeil 114"/>
            <p:cNvCxnSpPr>
              <a:endCxn id="111" idx="0"/>
            </p:cNvCxnSpPr>
            <p:nvPr/>
          </p:nvCxnSpPr>
          <p:spPr bwMode="auto">
            <a:xfrm>
              <a:off x="4572000" y="3429000"/>
              <a:ext cx="0" cy="152400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6" name="Gruppieren 115"/>
          <p:cNvGrpSpPr/>
          <p:nvPr/>
        </p:nvGrpSpPr>
        <p:grpSpPr>
          <a:xfrm rot="10800000">
            <a:off x="3733801" y="3429000"/>
            <a:ext cx="457200" cy="762001"/>
            <a:chOff x="4876800" y="1828800"/>
            <a:chExt cx="457200" cy="685800"/>
          </a:xfrm>
        </p:grpSpPr>
        <p:cxnSp>
          <p:nvCxnSpPr>
            <p:cNvPr id="117" name="Gerade Verbindung 116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Gerade Verbindung 11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2" name="Textfeld 137"/>
          <p:cNvSpPr txBox="1"/>
          <p:nvPr/>
        </p:nvSpPr>
        <p:spPr>
          <a:xfrm>
            <a:off x="2924739" y="41910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dirty="0" smtClean="0"/>
              <a:t>A = -5000</a:t>
            </a:r>
            <a:endParaRPr lang="de-DE" dirty="0"/>
          </a:p>
        </p:txBody>
      </p:sp>
      <p:sp>
        <p:nvSpPr>
          <p:cNvPr id="123" name="Textfeld 122"/>
          <p:cNvSpPr txBox="1"/>
          <p:nvPr/>
        </p:nvSpPr>
        <p:spPr>
          <a:xfrm>
            <a:off x="3962400" y="6324600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ym typeface="Wingdings" panose="05000000000000000000" pitchFamily="2" charset="2"/>
              </a:rPr>
              <a:t>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384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1654</Words>
  <Application>Microsoft Office PowerPoint</Application>
  <PresentationFormat>Bildschirmpräsentation (4:3)</PresentationFormat>
  <Paragraphs>728</Paragraphs>
  <Slides>42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42</vt:i4>
      </vt:variant>
    </vt:vector>
  </HeadingPairs>
  <TitlesOfParts>
    <vt:vector size="44" baseType="lpstr">
      <vt:lpstr>SDSSMALL2_2</vt:lpstr>
      <vt:lpstr>Formel</vt:lpstr>
      <vt:lpstr>Verstärker mit zwei Stufen Ausgangsstufen Source-Follower, Common-Source</vt:lpstr>
      <vt:lpstr>Einstufiger Verstärker</vt:lpstr>
      <vt:lpstr>Einstufiger Verstärker</vt:lpstr>
      <vt:lpstr>Einstufiger Verstärker</vt:lpstr>
      <vt:lpstr>Einstufiger Verstärker</vt:lpstr>
      <vt:lpstr>Einstufiger Verstärker</vt:lpstr>
      <vt:lpstr>Einstufiger Verstärker</vt:lpstr>
      <vt:lpstr>Einstufiger Verstärker</vt:lpstr>
      <vt:lpstr>Einstufiger Verstärker</vt:lpstr>
      <vt:lpstr>Verstärker mit zwei Stufen Source-Follower als Ausgangsstufe</vt:lpstr>
      <vt:lpstr>Verstärker mit Ausgangsstufe</vt:lpstr>
      <vt:lpstr>Sourcefolger</vt:lpstr>
      <vt:lpstr>Sourcefolger</vt:lpstr>
      <vt:lpstr>Sourcefolger</vt:lpstr>
      <vt:lpstr>Verstärker mit Sourcefolger</vt:lpstr>
      <vt:lpstr>Verstärker mit Sourcefolger</vt:lpstr>
      <vt:lpstr>Verstärker mit Sourcefolger</vt:lpstr>
      <vt:lpstr>Verstärker mit Sourcefolger</vt:lpstr>
      <vt:lpstr>Verstärker mit Sourcefolger</vt:lpstr>
      <vt:lpstr>Verstärker mit Sourcefolger</vt:lpstr>
      <vt:lpstr>Verstärker mit Sourcefolger</vt:lpstr>
      <vt:lpstr>Verstärker mit Sourcefolger</vt:lpstr>
      <vt:lpstr>Verstärker mit Sourcefolger</vt:lpstr>
      <vt:lpstr>Verstärker mit Sourcefolger</vt:lpstr>
      <vt:lpstr>Verstärker mit zwei Stufen Common-Source als Ausgangsstufe</vt:lpstr>
      <vt:lpstr>Verstärker mit CS-Ausgangsstufe</vt:lpstr>
      <vt:lpstr>Verstärker mit CS-Ausgangsstufe</vt:lpstr>
      <vt:lpstr>Verstärker mit CS-Ausgangsstufe</vt:lpstr>
      <vt:lpstr>Verstärker mit CS-Ausgangsstufe</vt:lpstr>
      <vt:lpstr>Verstärker mit CS-Ausgangsstufe</vt:lpstr>
      <vt:lpstr>Verstärker mit CS-Ausgangsstufe</vt:lpstr>
      <vt:lpstr>Vergleich: Sourcefolger, Common-Source</vt:lpstr>
      <vt:lpstr>Vergleich: Sourcefolger, Common-Source</vt:lpstr>
      <vt:lpstr>Vergleich: Sourcefolger, Common-Source</vt:lpstr>
      <vt:lpstr>Verstärker mit CS-Ausgangsstufe</vt:lpstr>
      <vt:lpstr>Verstärker mit CS-Ausgangsstufe</vt:lpstr>
      <vt:lpstr>Verstärker mit CS-Ausgangsstufe</vt:lpstr>
      <vt:lpstr>Verstärker mit CS-Ausgangsstufe</vt:lpstr>
      <vt:lpstr>Verstärker mit CS-Ausgangsstufe</vt:lpstr>
      <vt:lpstr>Verstärker mit CS-Ausgangsstufe</vt:lpstr>
      <vt:lpstr>Verstärker mit CS-Ausgangsstufe</vt:lpstr>
      <vt:lpstr>Verstärker mit CS-Ausgangsstufe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1289</cp:revision>
  <dcterms:created xsi:type="dcterms:W3CDTF">2010-08-30T10:07:17Z</dcterms:created>
  <dcterms:modified xsi:type="dcterms:W3CDTF">2015-01-24T15:41:41Z</dcterms:modified>
</cp:coreProperties>
</file>